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4310" r:id="rId2"/>
  </p:sldMasterIdLst>
  <p:notesMasterIdLst>
    <p:notesMasterId r:id="rId30"/>
  </p:notesMasterIdLst>
  <p:handoutMasterIdLst>
    <p:handoutMasterId r:id="rId31"/>
  </p:handoutMasterIdLst>
  <p:sldIdLst>
    <p:sldId id="269" r:id="rId3"/>
    <p:sldId id="2616" r:id="rId4"/>
    <p:sldId id="2405" r:id="rId5"/>
    <p:sldId id="2617" r:id="rId6"/>
    <p:sldId id="2194" r:id="rId7"/>
    <p:sldId id="2611" r:id="rId8"/>
    <p:sldId id="2574" r:id="rId9"/>
    <p:sldId id="2651" r:id="rId10"/>
    <p:sldId id="2664" r:id="rId11"/>
    <p:sldId id="2420" r:id="rId12"/>
    <p:sldId id="2648" r:id="rId13"/>
    <p:sldId id="2646" r:id="rId14"/>
    <p:sldId id="2569" r:id="rId15"/>
    <p:sldId id="2653" r:id="rId16"/>
    <p:sldId id="2654" r:id="rId17"/>
    <p:sldId id="2090" r:id="rId18"/>
    <p:sldId id="2657" r:id="rId19"/>
    <p:sldId id="2661" r:id="rId20"/>
    <p:sldId id="2313" r:id="rId21"/>
    <p:sldId id="2314" r:id="rId22"/>
    <p:sldId id="2142" r:id="rId23"/>
    <p:sldId id="1329" r:id="rId24"/>
    <p:sldId id="2064" r:id="rId25"/>
    <p:sldId id="266" r:id="rId26"/>
    <p:sldId id="2328" r:id="rId27"/>
    <p:sldId id="2663" r:id="rId28"/>
    <p:sldId id="2645" r:id="rId29"/>
  </p:sldIdLst>
  <p:sldSz cx="9144000" cy="6858000" type="screen4x3"/>
  <p:notesSz cx="7102475" cy="9388475"/>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521415D9-36F7-43E2-AB2F-B90AF26B5E84}">
      <p14:sectionLst xmlns:p14="http://schemas.microsoft.com/office/powerpoint/2010/main">
        <p14:section name="Default Section" id="{5D562874-EEC2-421C-9675-6110F96DC318}">
          <p14:sldIdLst>
            <p14:sldId id="269"/>
            <p14:sldId id="2616"/>
            <p14:sldId id="2405"/>
            <p14:sldId id="2617"/>
            <p14:sldId id="2194"/>
            <p14:sldId id="2611"/>
            <p14:sldId id="2574"/>
            <p14:sldId id="2651"/>
            <p14:sldId id="2664"/>
            <p14:sldId id="2420"/>
            <p14:sldId id="2648"/>
            <p14:sldId id="2646"/>
            <p14:sldId id="2569"/>
            <p14:sldId id="2653"/>
            <p14:sldId id="2654"/>
            <p14:sldId id="2090"/>
            <p14:sldId id="2657"/>
            <p14:sldId id="2661"/>
            <p14:sldId id="2313"/>
            <p14:sldId id="2314"/>
            <p14:sldId id="2142"/>
            <p14:sldId id="1329"/>
            <p14:sldId id="2064"/>
            <p14:sldId id="266"/>
            <p14:sldId id="2328"/>
            <p14:sldId id="2663"/>
            <p14:sldId id="26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DBA539-B8E8-2E8C-BA62-6F7DEB565DCD}" name="Kevin Candy" initials="KC" userId="S::Kevin.Candy@tdi.texas.gov::8604ec12-16de-46f9-9995-851b2db819b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acey Chambers" initials="" lastIdx="74" clrIdx="0"/>
  <p:cmAuthor id="2" name="Karen Puckett" initials="" lastIdx="25" clrIdx="1"/>
  <p:cmAuthor id="3" name="Barb Fox" initials="" lastIdx="13" clrIdx="2"/>
  <p:cmAuthor id="4" name="Susan Criner" initials="" lastIdx="4" clrIdx="3"/>
  <p:cmAuthor id="5" name="Rachael Maresh" initials="" lastIdx="3" clrIdx="4"/>
  <p:cmAuthor id="6" name="Barb Fox" initials="BF" lastIdx="1" clrIdx="5">
    <p:extLst>
      <p:ext uri="{19B8F6BF-5375-455C-9EA6-DF929625EA0E}">
        <p15:presenceInfo xmlns:p15="http://schemas.microsoft.com/office/powerpoint/2012/main" userId="S::Barb.Fox@tdi.texas.gov::cb549be9-ea89-4edd-b9b5-6c8249c071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124C95"/>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0" autoAdjust="0"/>
    <p:restoredTop sz="94844" autoAdjust="0"/>
  </p:normalViewPr>
  <p:slideViewPr>
    <p:cSldViewPr snapToGrid="0">
      <p:cViewPr varScale="1">
        <p:scale>
          <a:sx n="106" d="100"/>
          <a:sy n="106" d="100"/>
        </p:scale>
        <p:origin x="1686" y="102"/>
      </p:cViewPr>
      <p:guideLst>
        <p:guide orient="horz" pos="2160"/>
        <p:guide pos="2880"/>
      </p:guideLst>
    </p:cSldViewPr>
  </p:slideViewPr>
  <p:outlineViewPr>
    <p:cViewPr>
      <p:scale>
        <a:sx n="33" d="100"/>
        <a:sy n="33" d="100"/>
      </p:scale>
      <p:origin x="0" y="-57374"/>
    </p:cViewPr>
  </p:outlineViewPr>
  <p:notesTextViewPr>
    <p:cViewPr>
      <p:scale>
        <a:sx n="3" d="2"/>
        <a:sy n="3" d="2"/>
      </p:scale>
      <p:origin x="0" y="0"/>
    </p:cViewPr>
  </p:notesTextViewPr>
  <p:sorterViewPr>
    <p:cViewPr varScale="1">
      <p:scale>
        <a:sx n="100" d="100"/>
        <a:sy n="100" d="100"/>
      </p:scale>
      <p:origin x="0" y="-2189"/>
    </p:cViewPr>
  </p:sorterViewPr>
  <p:notesViewPr>
    <p:cSldViewPr snapToGrid="0">
      <p:cViewPr varScale="1">
        <p:scale>
          <a:sx n="85" d="100"/>
          <a:sy n="85" d="100"/>
        </p:scale>
        <p:origin x="384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rell Lofton" userId="35946388-db07-47db-87a6-d57f61428693" providerId="ADAL" clId="{3B548657-5255-448B-8AF2-02F3DE2E3D95}"/>
    <pc:docChg chg="delSld modSld sldOrd modSection modNotesMaster modHandout">
      <pc:chgData name="Darrell Lofton" userId="35946388-db07-47db-87a6-d57f61428693" providerId="ADAL" clId="{3B548657-5255-448B-8AF2-02F3DE2E3D95}" dt="2026-02-19T16:45:26.349" v="219"/>
      <pc:docMkLst>
        <pc:docMk/>
      </pc:docMkLst>
      <pc:sldChg chg="ord">
        <pc:chgData name="Darrell Lofton" userId="35946388-db07-47db-87a6-d57f61428693" providerId="ADAL" clId="{3B548657-5255-448B-8AF2-02F3DE2E3D95}" dt="2026-02-13T15:20:30.969" v="45"/>
        <pc:sldMkLst>
          <pc:docMk/>
          <pc:sldMk cId="2505775618" sldId="2194"/>
        </pc:sldMkLst>
      </pc:sldChg>
      <pc:sldChg chg="modSp mod">
        <pc:chgData name="Darrell Lofton" userId="35946388-db07-47db-87a6-d57f61428693" providerId="ADAL" clId="{3B548657-5255-448B-8AF2-02F3DE2E3D95}" dt="2026-02-13T16:42:16.295" v="72" actId="6549"/>
        <pc:sldMkLst>
          <pc:docMk/>
          <pc:sldMk cId="2309487605" sldId="2313"/>
        </pc:sldMkLst>
        <pc:spChg chg="mod">
          <ac:chgData name="Darrell Lofton" userId="35946388-db07-47db-87a6-d57f61428693" providerId="ADAL" clId="{3B548657-5255-448B-8AF2-02F3DE2E3D95}" dt="2026-02-13T16:42:16.295" v="72" actId="6549"/>
          <ac:spMkLst>
            <pc:docMk/>
            <pc:sldMk cId="2309487605" sldId="2313"/>
            <ac:spMk id="32770" creationId="{E64F10E3-733B-3E75-3E52-1D82CE774AC6}"/>
          </ac:spMkLst>
        </pc:spChg>
      </pc:sldChg>
      <pc:sldChg chg="ord">
        <pc:chgData name="Darrell Lofton" userId="35946388-db07-47db-87a6-d57f61428693" providerId="ADAL" clId="{3B548657-5255-448B-8AF2-02F3DE2E3D95}" dt="2026-02-13T15:22:36.630" v="49"/>
        <pc:sldMkLst>
          <pc:docMk/>
          <pc:sldMk cId="4248255925" sldId="2314"/>
        </pc:sldMkLst>
      </pc:sldChg>
      <pc:sldChg chg="ord">
        <pc:chgData name="Darrell Lofton" userId="35946388-db07-47db-87a6-d57f61428693" providerId="ADAL" clId="{3B548657-5255-448B-8AF2-02F3DE2E3D95}" dt="2026-02-13T15:19:32.678" v="37"/>
        <pc:sldMkLst>
          <pc:docMk/>
          <pc:sldMk cId="1062622793" sldId="2405"/>
        </pc:sldMkLst>
      </pc:sldChg>
      <pc:sldChg chg="ord">
        <pc:chgData name="Darrell Lofton" userId="35946388-db07-47db-87a6-d57f61428693" providerId="ADAL" clId="{3B548657-5255-448B-8AF2-02F3DE2E3D95}" dt="2026-02-13T15:21:33.807" v="47"/>
        <pc:sldMkLst>
          <pc:docMk/>
          <pc:sldMk cId="922885944" sldId="2420"/>
        </pc:sldMkLst>
      </pc:sldChg>
      <pc:sldChg chg="ord">
        <pc:chgData name="Darrell Lofton" userId="35946388-db07-47db-87a6-d57f61428693" providerId="ADAL" clId="{3B548657-5255-448B-8AF2-02F3DE2E3D95}" dt="2026-02-19T16:45:26.349" v="219"/>
        <pc:sldMkLst>
          <pc:docMk/>
          <pc:sldMk cId="2575403084" sldId="2569"/>
        </pc:sldMkLst>
      </pc:sldChg>
      <pc:sldChg chg="ord">
        <pc:chgData name="Darrell Lofton" userId="35946388-db07-47db-87a6-d57f61428693" providerId="ADAL" clId="{3B548657-5255-448B-8AF2-02F3DE2E3D95}" dt="2026-02-13T15:19:32.678" v="37"/>
        <pc:sldMkLst>
          <pc:docMk/>
          <pc:sldMk cId="3309974940" sldId="2574"/>
        </pc:sldMkLst>
      </pc:sldChg>
      <pc:sldChg chg="ord">
        <pc:chgData name="Darrell Lofton" userId="35946388-db07-47db-87a6-d57f61428693" providerId="ADAL" clId="{3B548657-5255-448B-8AF2-02F3DE2E3D95}" dt="2026-02-13T15:19:32.678" v="37"/>
        <pc:sldMkLst>
          <pc:docMk/>
          <pc:sldMk cId="246479299" sldId="2611"/>
        </pc:sldMkLst>
      </pc:sldChg>
      <pc:sldChg chg="modSp mod">
        <pc:chgData name="Darrell Lofton" userId="35946388-db07-47db-87a6-d57f61428693" providerId="ADAL" clId="{3B548657-5255-448B-8AF2-02F3DE2E3D95}" dt="2026-02-14T17:53:10.894" v="216" actId="14100"/>
        <pc:sldMkLst>
          <pc:docMk/>
          <pc:sldMk cId="4093108194" sldId="2616"/>
        </pc:sldMkLst>
        <pc:spChg chg="mod">
          <ac:chgData name="Darrell Lofton" userId="35946388-db07-47db-87a6-d57f61428693" providerId="ADAL" clId="{3B548657-5255-448B-8AF2-02F3DE2E3D95}" dt="2026-02-14T17:53:10.894" v="216" actId="14100"/>
          <ac:spMkLst>
            <pc:docMk/>
            <pc:sldMk cId="4093108194" sldId="2616"/>
            <ac:spMk id="3" creationId="{9298E4AE-F007-4CE4-BB71-A30E8F18A500}"/>
          </ac:spMkLst>
        </pc:spChg>
      </pc:sldChg>
      <pc:sldChg chg="ord">
        <pc:chgData name="Darrell Lofton" userId="35946388-db07-47db-87a6-d57f61428693" providerId="ADAL" clId="{3B548657-5255-448B-8AF2-02F3DE2E3D95}" dt="2026-02-13T15:20:17" v="43"/>
        <pc:sldMkLst>
          <pc:docMk/>
          <pc:sldMk cId="2583997413" sldId="2617"/>
        </pc:sldMkLst>
      </pc:sldChg>
      <pc:sldChg chg="ord">
        <pc:chgData name="Darrell Lofton" userId="35946388-db07-47db-87a6-d57f61428693" providerId="ADAL" clId="{3B548657-5255-448B-8AF2-02F3DE2E3D95}" dt="2026-02-13T15:19:32.678" v="37"/>
        <pc:sldMkLst>
          <pc:docMk/>
          <pc:sldMk cId="2601881369" sldId="2648"/>
        </pc:sldMkLst>
      </pc:sldChg>
      <pc:sldChg chg="ord">
        <pc:chgData name="Darrell Lofton" userId="35946388-db07-47db-87a6-d57f61428693" providerId="ADAL" clId="{3B548657-5255-448B-8AF2-02F3DE2E3D95}" dt="2026-02-13T15:19:32.678" v="37"/>
        <pc:sldMkLst>
          <pc:docMk/>
          <pc:sldMk cId="4283819091" sldId="2651"/>
        </pc:sldMkLst>
      </pc:sldChg>
      <pc:sldChg chg="ord">
        <pc:chgData name="Darrell Lofton" userId="35946388-db07-47db-87a6-d57f61428693" providerId="ADAL" clId="{3B548657-5255-448B-8AF2-02F3DE2E3D95}" dt="2026-02-13T15:19:32.678" v="37"/>
        <pc:sldMkLst>
          <pc:docMk/>
          <pc:sldMk cId="1244799218" sldId="266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9798A45-1C64-47D2-9939-F400640A8AD7}"/>
              </a:ext>
            </a:extLst>
          </p:cNvPr>
          <p:cNvSpPr>
            <a:spLocks noGrp="1"/>
          </p:cNvSpPr>
          <p:nvPr>
            <p:ph type="hdr" sz="quarter"/>
          </p:nvPr>
        </p:nvSpPr>
        <p:spPr>
          <a:xfrm>
            <a:off x="1" y="0"/>
            <a:ext cx="3078163" cy="471488"/>
          </a:xfrm>
          <a:prstGeom prst="rect">
            <a:avLst/>
          </a:prstGeom>
        </p:spPr>
        <p:txBody>
          <a:bodyPr vert="horz" lIns="94216" tIns="47109" rIns="94216" bIns="47109"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87F48CDA-6CD1-4F29-AA32-0DCD82622CCB}"/>
              </a:ext>
            </a:extLst>
          </p:cNvPr>
          <p:cNvSpPr>
            <a:spLocks noGrp="1"/>
          </p:cNvSpPr>
          <p:nvPr>
            <p:ph type="dt" sz="quarter" idx="1"/>
          </p:nvPr>
        </p:nvSpPr>
        <p:spPr>
          <a:xfrm>
            <a:off x="4022725" y="0"/>
            <a:ext cx="3078163" cy="471488"/>
          </a:xfrm>
          <a:prstGeom prst="rect">
            <a:avLst/>
          </a:prstGeom>
        </p:spPr>
        <p:txBody>
          <a:bodyPr vert="horz" lIns="94216" tIns="47109" rIns="94216" bIns="47109" rtlCol="0"/>
          <a:lstStyle>
            <a:lvl1pPr algn="r" eaLnBrk="1" fontAlgn="auto" hangingPunct="1">
              <a:spcBef>
                <a:spcPts val="0"/>
              </a:spcBef>
              <a:spcAft>
                <a:spcPts val="0"/>
              </a:spcAft>
              <a:defRPr sz="1200">
                <a:latin typeface="+mn-lt"/>
              </a:defRPr>
            </a:lvl1pPr>
          </a:lstStyle>
          <a:p>
            <a:pPr>
              <a:defRPr/>
            </a:pPr>
            <a:fld id="{C16DCFA2-3E5F-4CC1-9E48-0E29C13461C0}" type="datetimeFigureOut">
              <a:rPr lang="en-US"/>
              <a:pPr>
                <a:defRPr/>
              </a:pPr>
              <a:t>2/19/2026</a:t>
            </a:fld>
            <a:endParaRPr lang="en-US" dirty="0"/>
          </a:p>
        </p:txBody>
      </p:sp>
      <p:sp>
        <p:nvSpPr>
          <p:cNvPr id="4" name="Footer Placeholder 3">
            <a:extLst>
              <a:ext uri="{FF2B5EF4-FFF2-40B4-BE49-F238E27FC236}">
                <a16:creationId xmlns:a16="http://schemas.microsoft.com/office/drawing/2014/main" id="{C01C257E-2318-4B49-BD73-B4CE1560F074}"/>
              </a:ext>
            </a:extLst>
          </p:cNvPr>
          <p:cNvSpPr>
            <a:spLocks noGrp="1"/>
          </p:cNvSpPr>
          <p:nvPr>
            <p:ph type="ftr" sz="quarter" idx="2"/>
          </p:nvPr>
        </p:nvSpPr>
        <p:spPr>
          <a:xfrm>
            <a:off x="1" y="8916989"/>
            <a:ext cx="3078163" cy="471487"/>
          </a:xfrm>
          <a:prstGeom prst="rect">
            <a:avLst/>
          </a:prstGeom>
        </p:spPr>
        <p:txBody>
          <a:bodyPr vert="horz" lIns="94216" tIns="47109" rIns="94216" bIns="47109"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5" name="Slide Number Placeholder 4">
            <a:extLst>
              <a:ext uri="{FF2B5EF4-FFF2-40B4-BE49-F238E27FC236}">
                <a16:creationId xmlns:a16="http://schemas.microsoft.com/office/drawing/2014/main" id="{2EF20761-79C5-4E87-ABD7-737C5B45EC1C}"/>
              </a:ext>
            </a:extLst>
          </p:cNvPr>
          <p:cNvSpPr>
            <a:spLocks noGrp="1"/>
          </p:cNvSpPr>
          <p:nvPr>
            <p:ph type="sldNum" sz="quarter" idx="3"/>
          </p:nvPr>
        </p:nvSpPr>
        <p:spPr>
          <a:xfrm>
            <a:off x="4022725" y="8916989"/>
            <a:ext cx="3078163" cy="471487"/>
          </a:xfrm>
          <a:prstGeom prst="rect">
            <a:avLst/>
          </a:prstGeom>
        </p:spPr>
        <p:txBody>
          <a:bodyPr vert="horz" lIns="94216" tIns="47109" rIns="94216" bIns="47109" rtlCol="0" anchor="b"/>
          <a:lstStyle>
            <a:lvl1pPr algn="r" eaLnBrk="1" fontAlgn="auto" hangingPunct="1">
              <a:spcBef>
                <a:spcPts val="0"/>
              </a:spcBef>
              <a:spcAft>
                <a:spcPts val="0"/>
              </a:spcAft>
              <a:defRPr sz="1200">
                <a:latin typeface="+mn-lt"/>
              </a:defRPr>
            </a:lvl1pPr>
          </a:lstStyle>
          <a:p>
            <a:pPr>
              <a:defRPr/>
            </a:pPr>
            <a:fld id="{9BE86825-B75B-4BD9-B5A5-6EE46708A9C1}"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60E2FC-7D2E-4BB5-A0D8-13AB53EDC381}"/>
              </a:ext>
            </a:extLst>
          </p:cNvPr>
          <p:cNvSpPr>
            <a:spLocks noGrp="1"/>
          </p:cNvSpPr>
          <p:nvPr>
            <p:ph type="hdr" sz="quarter"/>
          </p:nvPr>
        </p:nvSpPr>
        <p:spPr>
          <a:xfrm>
            <a:off x="1" y="0"/>
            <a:ext cx="3078163" cy="471488"/>
          </a:xfrm>
          <a:prstGeom prst="rect">
            <a:avLst/>
          </a:prstGeom>
        </p:spPr>
        <p:txBody>
          <a:bodyPr vert="horz" lIns="94216" tIns="47109" rIns="94216" bIns="47109"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66B2A800-0BA9-4FC3-A80A-DD0CA311C729}"/>
              </a:ext>
            </a:extLst>
          </p:cNvPr>
          <p:cNvSpPr>
            <a:spLocks noGrp="1"/>
          </p:cNvSpPr>
          <p:nvPr>
            <p:ph type="dt" idx="1"/>
          </p:nvPr>
        </p:nvSpPr>
        <p:spPr>
          <a:xfrm>
            <a:off x="4022725" y="0"/>
            <a:ext cx="3078163" cy="471488"/>
          </a:xfrm>
          <a:prstGeom prst="rect">
            <a:avLst/>
          </a:prstGeom>
        </p:spPr>
        <p:txBody>
          <a:bodyPr vert="horz" lIns="94216" tIns="47109" rIns="94216" bIns="47109" rtlCol="0"/>
          <a:lstStyle>
            <a:lvl1pPr algn="r" eaLnBrk="1" fontAlgn="auto" hangingPunct="1">
              <a:spcBef>
                <a:spcPts val="0"/>
              </a:spcBef>
              <a:spcAft>
                <a:spcPts val="0"/>
              </a:spcAft>
              <a:defRPr sz="1200">
                <a:latin typeface="+mn-lt"/>
              </a:defRPr>
            </a:lvl1pPr>
          </a:lstStyle>
          <a:p>
            <a:pPr>
              <a:defRPr/>
            </a:pPr>
            <a:fld id="{F6560EDC-0558-47DD-92B2-4FB5AF8949B0}" type="datetimeFigureOut">
              <a:rPr lang="en-US"/>
              <a:pPr>
                <a:defRPr/>
              </a:pPr>
              <a:t>2/19/2026</a:t>
            </a:fld>
            <a:endParaRPr lang="en-US" dirty="0"/>
          </a:p>
        </p:txBody>
      </p:sp>
      <p:sp>
        <p:nvSpPr>
          <p:cNvPr id="4" name="Slide Image Placeholder 3">
            <a:extLst>
              <a:ext uri="{FF2B5EF4-FFF2-40B4-BE49-F238E27FC236}">
                <a16:creationId xmlns:a16="http://schemas.microsoft.com/office/drawing/2014/main" id="{CE8A243D-7F68-4884-A222-2BED51BAD683}"/>
              </a:ext>
            </a:extLst>
          </p:cNvPr>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16" tIns="47109" rIns="94216" bIns="47109" rtlCol="0" anchor="ctr"/>
          <a:lstStyle/>
          <a:p>
            <a:pPr lvl="0"/>
            <a:endParaRPr lang="en-US" noProof="0" dirty="0"/>
          </a:p>
        </p:txBody>
      </p:sp>
      <p:sp>
        <p:nvSpPr>
          <p:cNvPr id="5" name="Notes Placeholder 4">
            <a:extLst>
              <a:ext uri="{FF2B5EF4-FFF2-40B4-BE49-F238E27FC236}">
                <a16:creationId xmlns:a16="http://schemas.microsoft.com/office/drawing/2014/main" id="{836DBBAD-82D0-49FE-AC1E-D370FAF60050}"/>
              </a:ext>
            </a:extLst>
          </p:cNvPr>
          <p:cNvSpPr>
            <a:spLocks noGrp="1"/>
          </p:cNvSpPr>
          <p:nvPr>
            <p:ph type="body" sz="quarter" idx="3"/>
          </p:nvPr>
        </p:nvSpPr>
        <p:spPr>
          <a:xfrm>
            <a:off x="709613" y="4518025"/>
            <a:ext cx="5683250" cy="3697288"/>
          </a:xfrm>
          <a:prstGeom prst="rect">
            <a:avLst/>
          </a:prstGeom>
        </p:spPr>
        <p:txBody>
          <a:bodyPr vert="horz" lIns="94216" tIns="47109" rIns="94216" bIns="4710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DB874AE-70D5-4FB4-8217-47DBD62F5053}"/>
              </a:ext>
            </a:extLst>
          </p:cNvPr>
          <p:cNvSpPr>
            <a:spLocks noGrp="1"/>
          </p:cNvSpPr>
          <p:nvPr>
            <p:ph type="ftr" sz="quarter" idx="4"/>
          </p:nvPr>
        </p:nvSpPr>
        <p:spPr>
          <a:xfrm>
            <a:off x="1" y="8916989"/>
            <a:ext cx="3078163" cy="471487"/>
          </a:xfrm>
          <a:prstGeom prst="rect">
            <a:avLst/>
          </a:prstGeom>
        </p:spPr>
        <p:txBody>
          <a:bodyPr vert="horz" lIns="94216" tIns="47109" rIns="94216" bIns="47109"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a:extLst>
              <a:ext uri="{FF2B5EF4-FFF2-40B4-BE49-F238E27FC236}">
                <a16:creationId xmlns:a16="http://schemas.microsoft.com/office/drawing/2014/main" id="{F1A787E1-7F38-432D-8170-0EDC9B6CE385}"/>
              </a:ext>
            </a:extLst>
          </p:cNvPr>
          <p:cNvSpPr>
            <a:spLocks noGrp="1"/>
          </p:cNvSpPr>
          <p:nvPr>
            <p:ph type="sldNum" sz="quarter" idx="5"/>
          </p:nvPr>
        </p:nvSpPr>
        <p:spPr>
          <a:xfrm>
            <a:off x="4022725" y="8916989"/>
            <a:ext cx="3078163" cy="471487"/>
          </a:xfrm>
          <a:prstGeom prst="rect">
            <a:avLst/>
          </a:prstGeom>
        </p:spPr>
        <p:txBody>
          <a:bodyPr vert="horz" lIns="94216" tIns="47109" rIns="94216" bIns="47109" rtlCol="0" anchor="b"/>
          <a:lstStyle>
            <a:lvl1pPr algn="r" eaLnBrk="1" fontAlgn="auto" hangingPunct="1">
              <a:spcBef>
                <a:spcPts val="0"/>
              </a:spcBef>
              <a:spcAft>
                <a:spcPts val="0"/>
              </a:spcAft>
              <a:defRPr sz="1200">
                <a:latin typeface="+mn-lt"/>
              </a:defRPr>
            </a:lvl1pPr>
          </a:lstStyle>
          <a:p>
            <a:pPr>
              <a:defRPr/>
            </a:pPr>
            <a:fld id="{3E1776D6-0C6C-49E3-87E5-49B7576C65F4}" type="slidenum">
              <a:rPr lang="en-US"/>
              <a:pPr>
                <a:defRPr/>
              </a:pPr>
              <a:t>‹#›</a:t>
            </a:fld>
            <a:endParaRPr lang="en-US" dirty="0"/>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100" dirty="0"/>
          </a:p>
        </p:txBody>
      </p:sp>
      <p:sp>
        <p:nvSpPr>
          <p:cNvPr id="2" name="Footer Placeholder 1"/>
          <p:cNvSpPr>
            <a:spLocks noGrp="1"/>
          </p:cNvSpPr>
          <p:nvPr>
            <p:ph type="ftr" sz="quarter" idx="10"/>
          </p:nvPr>
        </p:nvSpPr>
        <p:spPr/>
        <p:txBody>
          <a:bodyPr/>
          <a:lstStyle/>
          <a:p>
            <a:pPr>
              <a:defRPr/>
            </a:pPr>
            <a:endParaRPr lang="en-US" dirty="0"/>
          </a:p>
        </p:txBody>
      </p:sp>
    </p:spTree>
    <p:extLst>
      <p:ext uri="{BB962C8B-B14F-4D97-AF65-F5344CB8AC3E}">
        <p14:creationId xmlns:p14="http://schemas.microsoft.com/office/powerpoint/2010/main" val="1575083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270">
              <a:spcBef>
                <a:spcPct val="0"/>
              </a:spcBef>
            </a:pPr>
            <a:r>
              <a:rPr lang="en-US" altLang="en-US" dirty="0">
                <a:solidFill>
                  <a:srgbClr val="232323"/>
                </a:solidFill>
                <a:latin typeface="Open Sans" panose="020B0606030504020204" pitchFamily="34" charset="0"/>
                <a:cs typeface="Open Sans" panose="020B0606030504020204" pitchFamily="34" charset="0"/>
              </a:rPr>
              <a:t>Our Safety@Work newsletter gives you the latest news on:</a:t>
            </a:r>
            <a:endParaRPr lang="en-US" altLang="en-US" sz="200" dirty="0"/>
          </a:p>
          <a:p>
            <a:pPr defTabSz="923270">
              <a:spcBef>
                <a:spcPct val="0"/>
              </a:spcBef>
              <a:buFontTx/>
              <a:buChar char="•"/>
            </a:pPr>
            <a:r>
              <a:rPr lang="en-US" altLang="en-US" dirty="0">
                <a:solidFill>
                  <a:srgbClr val="232323"/>
                </a:solidFill>
                <a:latin typeface="Open Sans" panose="020B0606030504020204" pitchFamily="34" charset="0"/>
                <a:cs typeface="Open Sans" panose="020B0606030504020204" pitchFamily="34" charset="0"/>
              </a:rPr>
              <a:t>new safety pro seminars;</a:t>
            </a:r>
          </a:p>
          <a:p>
            <a:pPr defTabSz="923270">
              <a:spcBef>
                <a:spcPct val="0"/>
              </a:spcBef>
              <a:buFontTx/>
              <a:buChar char="•"/>
            </a:pPr>
            <a:r>
              <a:rPr lang="en-US" altLang="en-US" dirty="0">
                <a:solidFill>
                  <a:srgbClr val="232323"/>
                </a:solidFill>
                <a:latin typeface="Open Sans" panose="020B0606030504020204" pitchFamily="34" charset="0"/>
                <a:cs typeface="Open Sans" panose="020B0606030504020204" pitchFamily="34" charset="0"/>
              </a:rPr>
              <a:t>free OSHA 10-Hour Construction Classes;</a:t>
            </a:r>
          </a:p>
          <a:p>
            <a:pPr defTabSz="923270">
              <a:spcBef>
                <a:spcPct val="0"/>
              </a:spcBef>
              <a:buFontTx/>
              <a:buChar char="•"/>
            </a:pPr>
            <a:r>
              <a:rPr lang="en-US" altLang="en-US" dirty="0">
                <a:solidFill>
                  <a:srgbClr val="232323"/>
                </a:solidFill>
                <a:latin typeface="Open Sans" panose="020B0606030504020204" pitchFamily="34" charset="0"/>
                <a:cs typeface="Open Sans" panose="020B0606030504020204" pitchFamily="34" charset="0"/>
              </a:rPr>
              <a:t>low-cost OSHA 30-Hour Construction Classes;</a:t>
            </a:r>
          </a:p>
          <a:p>
            <a:pPr defTabSz="923270">
              <a:spcBef>
                <a:spcPct val="0"/>
              </a:spcBef>
              <a:buFontTx/>
              <a:buChar char="•"/>
            </a:pPr>
            <a:r>
              <a:rPr lang="en-US" altLang="en-US" dirty="0">
                <a:solidFill>
                  <a:srgbClr val="232323"/>
                </a:solidFill>
                <a:latin typeface="Open Sans" panose="020B0606030504020204" pitchFamily="34" charset="0"/>
                <a:cs typeface="Open Sans" panose="020B0606030504020204" pitchFamily="34" charset="0"/>
              </a:rPr>
              <a:t>low-cost OSHA 10-Hour General Industry Classes;</a:t>
            </a:r>
          </a:p>
          <a:p>
            <a:pPr defTabSz="923270">
              <a:spcBef>
                <a:spcPct val="0"/>
              </a:spcBef>
              <a:buFontTx/>
              <a:buChar char="•"/>
            </a:pPr>
            <a:r>
              <a:rPr lang="en-US" altLang="en-US" dirty="0">
                <a:solidFill>
                  <a:srgbClr val="232323"/>
                </a:solidFill>
                <a:latin typeface="Open Sans" panose="020B0606030504020204" pitchFamily="34" charset="0"/>
                <a:cs typeface="Open Sans" panose="020B0606030504020204" pitchFamily="34" charset="0"/>
              </a:rPr>
              <a:t>other free and low-cost safety training;</a:t>
            </a:r>
          </a:p>
          <a:p>
            <a:pPr defTabSz="923270">
              <a:spcBef>
                <a:spcPct val="0"/>
              </a:spcBef>
              <a:buFontTx/>
              <a:buChar char="•"/>
            </a:pPr>
            <a:r>
              <a:rPr lang="en-US" altLang="en-US" dirty="0">
                <a:solidFill>
                  <a:srgbClr val="232323"/>
                </a:solidFill>
                <a:latin typeface="Open Sans" panose="020B0606030504020204" pitchFamily="34" charset="0"/>
                <a:cs typeface="Open Sans" panose="020B0606030504020204" pitchFamily="34" charset="0"/>
              </a:rPr>
              <a:t>quick safety tips you can share with your employees and co-workers;</a:t>
            </a:r>
          </a:p>
          <a:p>
            <a:pPr defTabSz="923270">
              <a:spcBef>
                <a:spcPct val="0"/>
              </a:spcBef>
              <a:buFontTx/>
              <a:buChar char="•"/>
            </a:pPr>
            <a:r>
              <a:rPr lang="en-US" altLang="en-US" dirty="0">
                <a:solidFill>
                  <a:srgbClr val="232323"/>
                </a:solidFill>
                <a:latin typeface="Open Sans" panose="020B0606030504020204" pitchFamily="34" charset="0"/>
                <a:cs typeface="Open Sans" panose="020B0606030504020204" pitchFamily="34" charset="0"/>
              </a:rPr>
              <a:t>free and revised safety publications;</a:t>
            </a:r>
          </a:p>
          <a:p>
            <a:pPr defTabSz="923270">
              <a:spcBef>
                <a:spcPct val="0"/>
              </a:spcBef>
              <a:buFontTx/>
              <a:buChar char="•"/>
            </a:pPr>
            <a:r>
              <a:rPr lang="en-US" altLang="en-US" dirty="0">
                <a:solidFill>
                  <a:srgbClr val="232323"/>
                </a:solidFill>
                <a:latin typeface="Open Sans" panose="020B0606030504020204" pitchFamily="34" charset="0"/>
                <a:cs typeface="Open Sans" panose="020B0606030504020204" pitchFamily="34" charset="0"/>
              </a:rPr>
              <a:t>free online safety videos;</a:t>
            </a:r>
          </a:p>
          <a:p>
            <a:pPr defTabSz="923270">
              <a:spcBef>
                <a:spcPct val="0"/>
              </a:spcBef>
              <a:buFontTx/>
              <a:buChar char="•"/>
            </a:pPr>
            <a:r>
              <a:rPr lang="en-US" altLang="en-US" dirty="0">
                <a:solidFill>
                  <a:srgbClr val="232323"/>
                </a:solidFill>
                <a:latin typeface="Open Sans" panose="020B0606030504020204" pitchFamily="34" charset="0"/>
                <a:cs typeface="Open Sans" panose="020B0606030504020204" pitchFamily="34" charset="0"/>
              </a:rPr>
              <a:t>Occupational Safety and Health Consultation (OSHCON) news;</a:t>
            </a:r>
          </a:p>
          <a:p>
            <a:pPr defTabSz="923270">
              <a:spcBef>
                <a:spcPct val="0"/>
              </a:spcBef>
              <a:buFontTx/>
              <a:buChar char="•"/>
            </a:pPr>
            <a:r>
              <a:rPr lang="en-US" altLang="en-US" dirty="0">
                <a:solidFill>
                  <a:srgbClr val="232323"/>
                </a:solidFill>
                <a:latin typeface="Open Sans" panose="020B0606030504020204" pitchFamily="34" charset="0"/>
                <a:cs typeface="Open Sans" panose="020B0606030504020204" pitchFamily="34" charset="0"/>
              </a:rPr>
              <a:t>important OSHA news; and</a:t>
            </a:r>
          </a:p>
          <a:p>
            <a:pPr defTabSz="923270">
              <a:spcBef>
                <a:spcPct val="0"/>
              </a:spcBef>
              <a:buFontTx/>
              <a:buChar char="•"/>
            </a:pPr>
            <a:r>
              <a:rPr lang="en-US" altLang="en-US" dirty="0">
                <a:solidFill>
                  <a:srgbClr val="232323"/>
                </a:solidFill>
                <a:latin typeface="Open Sans" panose="020B0606030504020204" pitchFamily="34" charset="0"/>
                <a:cs typeface="Open Sans" panose="020B0606030504020204" pitchFamily="34" charset="0"/>
              </a:rPr>
              <a:t>releases of occupational injury, illness, and fatality data.</a:t>
            </a:r>
          </a:p>
          <a:p>
            <a:pPr defTabSz="923270">
              <a:spcBef>
                <a:spcPct val="0"/>
              </a:spcBef>
            </a:pPr>
            <a:endParaRPr lang="en-US" altLang="en-US" dirty="0">
              <a:solidFill>
                <a:srgbClr val="232323"/>
              </a:solidFill>
              <a:latin typeface="Open Sans" panose="020B0606030504020204" pitchFamily="34" charset="0"/>
              <a:cs typeface="Open Sans" panose="020B0606030504020204" pitchFamily="34" charset="0"/>
            </a:endParaRPr>
          </a:p>
          <a:p>
            <a:pPr defTabSz="923270">
              <a:spcBef>
                <a:spcPct val="0"/>
              </a:spcBef>
            </a:pPr>
            <a:r>
              <a:rPr lang="en-US" altLang="en-US" dirty="0">
                <a:solidFill>
                  <a:srgbClr val="232323"/>
                </a:solidFill>
                <a:latin typeface="Open Sans" panose="020B0606030504020204" pitchFamily="34" charset="0"/>
                <a:cs typeface="Open Sans" panose="020B0606030504020204" pitchFamily="34" charset="0"/>
              </a:rPr>
              <a:t>Our Safety@Work newsletter gives you the latest news on:</a:t>
            </a:r>
            <a:endParaRPr lang="en-US" altLang="en-US" sz="200" dirty="0"/>
          </a:p>
          <a:p>
            <a:pPr defTabSz="923270">
              <a:spcBef>
                <a:spcPct val="0"/>
              </a:spcBef>
              <a:buFontTx/>
              <a:buChar char="•"/>
            </a:pPr>
            <a:r>
              <a:rPr lang="en-US" altLang="en-US" dirty="0">
                <a:solidFill>
                  <a:srgbClr val="232323"/>
                </a:solidFill>
                <a:latin typeface="Open Sans" panose="020B0606030504020204" pitchFamily="34" charset="0"/>
                <a:cs typeface="Open Sans" panose="020B0606030504020204" pitchFamily="34" charset="0"/>
              </a:rPr>
              <a:t>new safety pro seminars;</a:t>
            </a:r>
          </a:p>
          <a:p>
            <a:pPr defTabSz="923270">
              <a:spcBef>
                <a:spcPct val="0"/>
              </a:spcBef>
              <a:buFontTx/>
              <a:buChar char="•"/>
            </a:pPr>
            <a:r>
              <a:rPr lang="en-US" altLang="en-US" dirty="0">
                <a:solidFill>
                  <a:srgbClr val="232323"/>
                </a:solidFill>
                <a:latin typeface="Open Sans" panose="020B0606030504020204" pitchFamily="34" charset="0"/>
                <a:cs typeface="Open Sans" panose="020B0606030504020204" pitchFamily="34" charset="0"/>
              </a:rPr>
              <a:t>free OSHA 10-Hour Construction Classes;</a:t>
            </a:r>
          </a:p>
          <a:p>
            <a:pPr defTabSz="923270">
              <a:spcBef>
                <a:spcPct val="0"/>
              </a:spcBef>
              <a:buFontTx/>
              <a:buChar char="•"/>
            </a:pPr>
            <a:r>
              <a:rPr lang="en-US" altLang="en-US" dirty="0">
                <a:solidFill>
                  <a:srgbClr val="232323"/>
                </a:solidFill>
                <a:latin typeface="Open Sans" panose="020B0606030504020204" pitchFamily="34" charset="0"/>
                <a:cs typeface="Open Sans" panose="020B0606030504020204" pitchFamily="34" charset="0"/>
              </a:rPr>
              <a:t>low-cost OSHA 30-Hour Construction Classes;</a:t>
            </a:r>
          </a:p>
          <a:p>
            <a:pPr defTabSz="923270">
              <a:spcBef>
                <a:spcPct val="0"/>
              </a:spcBef>
              <a:buFontTx/>
              <a:buChar char="•"/>
            </a:pPr>
            <a:r>
              <a:rPr lang="en-US" altLang="en-US" dirty="0">
                <a:solidFill>
                  <a:srgbClr val="232323"/>
                </a:solidFill>
                <a:latin typeface="Open Sans" panose="020B0606030504020204" pitchFamily="34" charset="0"/>
                <a:cs typeface="Open Sans" panose="020B0606030504020204" pitchFamily="34" charset="0"/>
              </a:rPr>
              <a:t>low-cost OSHA 10-Hour General Industry Classes;</a:t>
            </a:r>
          </a:p>
          <a:p>
            <a:pPr defTabSz="923270">
              <a:spcBef>
                <a:spcPct val="0"/>
              </a:spcBef>
              <a:buFontTx/>
              <a:buChar char="•"/>
            </a:pPr>
            <a:r>
              <a:rPr lang="en-US" altLang="en-US" dirty="0">
                <a:solidFill>
                  <a:srgbClr val="232323"/>
                </a:solidFill>
                <a:latin typeface="Open Sans" panose="020B0606030504020204" pitchFamily="34" charset="0"/>
                <a:cs typeface="Open Sans" panose="020B0606030504020204" pitchFamily="34" charset="0"/>
              </a:rPr>
              <a:t>other free and low-cost safety training;</a:t>
            </a:r>
          </a:p>
          <a:p>
            <a:pPr defTabSz="923270">
              <a:spcBef>
                <a:spcPct val="0"/>
              </a:spcBef>
              <a:buFontTx/>
              <a:buChar char="•"/>
            </a:pPr>
            <a:r>
              <a:rPr lang="en-US" altLang="en-US" dirty="0">
                <a:solidFill>
                  <a:srgbClr val="232323"/>
                </a:solidFill>
                <a:latin typeface="Open Sans" panose="020B0606030504020204" pitchFamily="34" charset="0"/>
                <a:cs typeface="Open Sans" panose="020B0606030504020204" pitchFamily="34" charset="0"/>
              </a:rPr>
              <a:t>quick safety tips you can share with your employees and co-workers;</a:t>
            </a:r>
          </a:p>
          <a:p>
            <a:pPr defTabSz="923270">
              <a:spcBef>
                <a:spcPct val="0"/>
              </a:spcBef>
              <a:buFontTx/>
              <a:buChar char="•"/>
            </a:pPr>
            <a:r>
              <a:rPr lang="en-US" altLang="en-US" dirty="0">
                <a:solidFill>
                  <a:srgbClr val="232323"/>
                </a:solidFill>
                <a:latin typeface="Open Sans" panose="020B0606030504020204" pitchFamily="34" charset="0"/>
                <a:cs typeface="Open Sans" panose="020B0606030504020204" pitchFamily="34" charset="0"/>
              </a:rPr>
              <a:t>free and revised safety publications;</a:t>
            </a:r>
          </a:p>
          <a:p>
            <a:pPr defTabSz="923270">
              <a:spcBef>
                <a:spcPct val="0"/>
              </a:spcBef>
              <a:buFontTx/>
              <a:buChar char="•"/>
            </a:pPr>
            <a:r>
              <a:rPr lang="en-US" altLang="en-US" dirty="0">
                <a:solidFill>
                  <a:srgbClr val="232323"/>
                </a:solidFill>
                <a:latin typeface="Open Sans" panose="020B0606030504020204" pitchFamily="34" charset="0"/>
                <a:cs typeface="Open Sans" panose="020B0606030504020204" pitchFamily="34" charset="0"/>
              </a:rPr>
              <a:t>free online safety videos;</a:t>
            </a:r>
          </a:p>
          <a:p>
            <a:pPr defTabSz="923270">
              <a:spcBef>
                <a:spcPct val="0"/>
              </a:spcBef>
              <a:buFontTx/>
              <a:buChar char="•"/>
            </a:pPr>
            <a:r>
              <a:rPr lang="en-US" altLang="en-US" dirty="0">
                <a:solidFill>
                  <a:srgbClr val="232323"/>
                </a:solidFill>
                <a:latin typeface="Open Sans" panose="020B0606030504020204" pitchFamily="34" charset="0"/>
                <a:cs typeface="Open Sans" panose="020B0606030504020204" pitchFamily="34" charset="0"/>
              </a:rPr>
              <a:t>Occupational Safety and Health Consultation (OSHCON) news;</a:t>
            </a:r>
          </a:p>
          <a:p>
            <a:pPr defTabSz="923270">
              <a:spcBef>
                <a:spcPct val="0"/>
              </a:spcBef>
              <a:buFontTx/>
              <a:buChar char="•"/>
            </a:pPr>
            <a:r>
              <a:rPr lang="en-US" altLang="en-US" dirty="0">
                <a:solidFill>
                  <a:srgbClr val="232323"/>
                </a:solidFill>
                <a:latin typeface="Open Sans" panose="020B0606030504020204" pitchFamily="34" charset="0"/>
                <a:cs typeface="Open Sans" panose="020B0606030504020204" pitchFamily="34" charset="0"/>
              </a:rPr>
              <a:t>important OSHA news; and</a:t>
            </a:r>
          </a:p>
          <a:p>
            <a:pPr defTabSz="923270">
              <a:spcBef>
                <a:spcPct val="0"/>
              </a:spcBef>
              <a:buFontTx/>
              <a:buChar char="•"/>
            </a:pPr>
            <a:r>
              <a:rPr lang="en-US" altLang="en-US" dirty="0">
                <a:solidFill>
                  <a:srgbClr val="232323"/>
                </a:solidFill>
                <a:latin typeface="Open Sans" panose="020B0606030504020204" pitchFamily="34" charset="0"/>
                <a:cs typeface="Open Sans" panose="020B0606030504020204" pitchFamily="34" charset="0"/>
              </a:rPr>
              <a:t>releases of occupational injury, illness, and fatality data.</a:t>
            </a:r>
          </a:p>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34FE22E9-2693-423F-AF96-166B93607F87}" type="slidenum">
              <a:rPr lang="en-US" smtClean="0"/>
              <a:t>16</a:t>
            </a:fld>
            <a:endParaRPr lang="en-US" dirty="0"/>
          </a:p>
        </p:txBody>
      </p:sp>
    </p:spTree>
    <p:extLst>
      <p:ext uri="{BB962C8B-B14F-4D97-AF65-F5344CB8AC3E}">
        <p14:creationId xmlns:p14="http://schemas.microsoft.com/office/powerpoint/2010/main" val="4220873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than 1, 300 videos online for viewing</a:t>
            </a:r>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3E1776D6-0C6C-49E3-87E5-49B7576C65F4}" type="slidenum">
              <a:rPr lang="en-US" smtClean="0"/>
              <a:pPr>
                <a:defRPr/>
              </a:pPr>
              <a:t>17</a:t>
            </a:fld>
            <a:endParaRPr lang="en-US" dirty="0"/>
          </a:p>
        </p:txBody>
      </p:sp>
    </p:spTree>
    <p:extLst>
      <p:ext uri="{BB962C8B-B14F-4D97-AF65-F5344CB8AC3E}">
        <p14:creationId xmlns:p14="http://schemas.microsoft.com/office/powerpoint/2010/main" val="1633238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9325A-3DCD-E984-61E1-8796FB3A44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6B5ACE-8421-8E55-F07B-5C46A20764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585C5A-2038-7487-575B-9119F34E04B6}"/>
              </a:ext>
            </a:extLst>
          </p:cNvPr>
          <p:cNvSpPr>
            <a:spLocks noGrp="1"/>
          </p:cNvSpPr>
          <p:nvPr>
            <p:ph type="body" idx="1"/>
          </p:nvPr>
        </p:nvSpPr>
        <p:spPr/>
        <p:txBody>
          <a:bodyPr/>
          <a:lstStyle/>
          <a:p>
            <a:br>
              <a:rPr lang="en-US" dirty="0"/>
            </a:br>
            <a:endParaRPr lang="en-US" dirty="0">
              <a:ea typeface="ＭＳ Ｐゴシック" pitchFamily="34" charset="-128"/>
            </a:endParaRPr>
          </a:p>
          <a:p>
            <a:endParaRPr lang="en-US" dirty="0"/>
          </a:p>
        </p:txBody>
      </p:sp>
      <p:sp>
        <p:nvSpPr>
          <p:cNvPr id="4" name="Slide Number Placeholder 3">
            <a:extLst>
              <a:ext uri="{FF2B5EF4-FFF2-40B4-BE49-F238E27FC236}">
                <a16:creationId xmlns:a16="http://schemas.microsoft.com/office/drawing/2014/main" id="{C1715359-2B94-12F8-7C2B-4163FE5029F4}"/>
              </a:ext>
            </a:extLst>
          </p:cNvPr>
          <p:cNvSpPr>
            <a:spLocks noGrp="1"/>
          </p:cNvSpPr>
          <p:nvPr>
            <p:ph type="sldNum" sz="quarter" idx="10"/>
          </p:nvPr>
        </p:nvSpPr>
        <p:spPr/>
        <p:txBody>
          <a:bodyPr/>
          <a:lstStyle/>
          <a:p>
            <a:fld id="{ABE2779E-D1FA-B94E-B00B-BB69D64E6083}" type="slidenum">
              <a:rPr lang="en-US" smtClean="0"/>
              <a:pPr/>
              <a:t>20</a:t>
            </a:fld>
            <a:endParaRPr lang="en-US" dirty="0"/>
          </a:p>
        </p:txBody>
      </p:sp>
    </p:spTree>
    <p:extLst>
      <p:ext uri="{BB962C8B-B14F-4D97-AF65-F5344CB8AC3E}">
        <p14:creationId xmlns:p14="http://schemas.microsoft.com/office/powerpoint/2010/main" val="2983519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 </a:t>
            </a:r>
            <a:r>
              <a:rPr lang="en-US" sz="1800" b="1" dirty="0">
                <a:solidFill>
                  <a:srgbClr val="000000"/>
                </a:solidFill>
                <a:latin typeface="Calibri" panose="020F0502020204030204" pitchFamily="34" charset="0"/>
              </a:rPr>
              <a:t>What is meant by the "loss of an eye"? </a:t>
            </a:r>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Loss of an eye is the physical removal of the eye. This includes enucleation and evisceration. </a:t>
            </a:r>
          </a:p>
          <a:p>
            <a:r>
              <a:rPr lang="en-US" sz="1800" b="1" dirty="0">
                <a:solidFill>
                  <a:srgbClr val="000000"/>
                </a:solidFill>
                <a:latin typeface="Calibri" panose="020F0502020204030204" pitchFamily="34" charset="0"/>
              </a:rPr>
              <a:t>Does loss of an eye include loss of sight? </a:t>
            </a:r>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No. Loss of sight without the physical removal of the eye is not reportable under the requirements of section 1904.39. However, a case involving loss of sight that results in the in-patient hospitalization of the worker within 24 hours of the work-related incident is reportable. </a:t>
            </a:r>
          </a:p>
          <a:p>
            <a:r>
              <a:rPr lang="en-US" sz="1800" b="1" dirty="0">
                <a:solidFill>
                  <a:srgbClr val="000000"/>
                </a:solidFill>
                <a:latin typeface="Calibri" panose="020F0502020204030204" pitchFamily="34" charset="0"/>
              </a:rPr>
              <a:t>How do you differentiate between an amputation without bone and avulsions? </a:t>
            </a:r>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If and when there is a health care professional's diagnosis available, the employer should rely on that diagnosis. If the diagnosis is avulsion, the event does not need to be reported. If the diagnosis is amputation, the event must be reported. If there is no available diagnosis by a health care professional, the employer should rely on the definition and examples of amputation included in the regulatory text of section 1904.39. Examples of avulsion that do not need to be reported include deglovings, scalpings, fingernail and toenail avulsions, eyelid avulsions, tooth avulsions, and severed ears. Remember, employers are required to report amputations to OSHA when they learn that the reportable event occurred. The employer must report the event when he or she has information that the injury is a work-related amputation. </a:t>
            </a:r>
          </a:p>
          <a:p>
            <a:r>
              <a:rPr lang="en-US" sz="1800" b="1" dirty="0">
                <a:solidFill>
                  <a:srgbClr val="000000"/>
                </a:solidFill>
                <a:latin typeface="Calibri" panose="020F0502020204030204" pitchFamily="34" charset="0"/>
              </a:rPr>
              <a:t>If an injured worker is formally admitted to the Emergency Room of a hospital, is this a reportable event? </a:t>
            </a:r>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No, the injured worker must be formally admitted to the in-patient service of the hospital to be a reportable event. </a:t>
            </a:r>
          </a:p>
          <a:p>
            <a:r>
              <a:rPr lang="en-US" sz="1800" b="1" dirty="0">
                <a:solidFill>
                  <a:srgbClr val="000000"/>
                </a:solidFill>
                <a:latin typeface="Calibri" panose="020F0502020204030204" pitchFamily="34" charset="0"/>
              </a:rPr>
              <a:t>If an employee is admitted to the hospital for Carpal Tunnel surgery, is this reportable? </a:t>
            </a:r>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To be reportable, the in-patient hospitalization must occur within 24 hours of the work-related incident that injured or made the employee ill. Scheduled surgeries that occur beyond this 24 hour period are not reportable to OSHA. </a:t>
            </a:r>
          </a:p>
          <a:p>
            <a:r>
              <a:rPr lang="en-US" sz="1800" b="1" dirty="0">
                <a:solidFill>
                  <a:srgbClr val="000000"/>
                </a:solidFill>
                <a:latin typeface="Calibri" panose="020F0502020204030204" pitchFamily="34" charset="0"/>
              </a:rPr>
              <a:t>Who determines whether an employee was formally admitted to the in-patient service of a hospital or clinic for care or treatment? </a:t>
            </a:r>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The hospital or clinic makes the determination. </a:t>
            </a:r>
          </a:p>
          <a:p>
            <a:r>
              <a:rPr lang="en-US" sz="1800" b="1" dirty="0">
                <a:solidFill>
                  <a:srgbClr val="000000"/>
                </a:solidFill>
                <a:latin typeface="Calibri" panose="020F0502020204030204" pitchFamily="34" charset="0"/>
              </a:rPr>
              <a:t>Who should report a fatality or in-patient hospitalization of a temporary worker? </a:t>
            </a:r>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Similar to the requirements in section 1904.31 for recording injuries and illnesses, the employer that provides the day-to-day supervision of the worker must report to OSHA any work-related incident resulting in a fatality, in-patient hospitalization, amputation or loss of an eye. </a:t>
            </a:r>
          </a:p>
          <a:p>
            <a:r>
              <a:rPr lang="en-US" sz="1800" b="1" dirty="0">
                <a:solidFill>
                  <a:srgbClr val="000000"/>
                </a:solidFill>
                <a:latin typeface="Calibri" panose="020F0502020204030204" pitchFamily="34" charset="0"/>
              </a:rPr>
              <a:t>If my employee spent the night at the hospital, do I have to report an in-patient hospitalization? </a:t>
            </a:r>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OSHA defines in-patient hospitalization as a formal admission to the in-patient service of a hospital or clinic for care or treatment. An overnight stay does not determine whether the case is reportable or not. </a:t>
            </a:r>
          </a:p>
          <a:p>
            <a:r>
              <a:rPr lang="en-US" sz="1800" b="1" dirty="0">
                <a:solidFill>
                  <a:srgbClr val="000000"/>
                </a:solidFill>
                <a:latin typeface="Calibri" panose="020F0502020204030204" pitchFamily="34" charset="0"/>
              </a:rPr>
              <a:t>If an employee is hospitalized as an in-patient and the only care or treatment provided is from OSHA's "first aid list" (for example if the only treatment is non-prescription medication), does the event become reportable? </a:t>
            </a:r>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Yes. A work-related in-patient hospitalization involving any treatment needs to be reported to OSHA. The reporting requirement in the regulatory text of section 1904.39 does not limit care or treatment to “medical treatment beyond first aid.” </a:t>
            </a:r>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3E1776D6-0C6C-49E3-87E5-49B7576C65F4}" type="slidenum">
              <a:rPr lang="en-US" smtClean="0"/>
              <a:pPr>
                <a:defRPr/>
              </a:pPr>
              <a:t>25</a:t>
            </a:fld>
            <a:endParaRPr lang="en-US" dirty="0"/>
          </a:p>
        </p:txBody>
      </p:sp>
    </p:spTree>
    <p:extLst>
      <p:ext uri="{BB962C8B-B14F-4D97-AF65-F5344CB8AC3E}">
        <p14:creationId xmlns:p14="http://schemas.microsoft.com/office/powerpoint/2010/main" val="3388089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a:extLst>
              <a:ext uri="{FF2B5EF4-FFF2-40B4-BE49-F238E27FC236}">
                <a16:creationId xmlns:a16="http://schemas.microsoft.com/office/drawing/2014/main" id="{2D77495F-6F83-42BA-A3E0-27382547AC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98659" name="Notes Placeholder 2">
            <a:extLst>
              <a:ext uri="{FF2B5EF4-FFF2-40B4-BE49-F238E27FC236}">
                <a16:creationId xmlns:a16="http://schemas.microsoft.com/office/drawing/2014/main" id="{83948D4C-2AA2-4976-B87F-A930FA0013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3E1776D6-0C6C-49E3-87E5-49B7576C65F4}" type="slidenum">
              <a:rPr lang="en-US" smtClean="0"/>
              <a:pPr>
                <a:defRPr/>
              </a:pPr>
              <a:t>3</a:t>
            </a:fld>
            <a:endParaRPr lang="en-US" dirty="0"/>
          </a:p>
        </p:txBody>
      </p:sp>
    </p:spTree>
    <p:extLst>
      <p:ext uri="{BB962C8B-B14F-4D97-AF65-F5344CB8AC3E}">
        <p14:creationId xmlns:p14="http://schemas.microsoft.com/office/powerpoint/2010/main" val="1187963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3E1776D6-0C6C-49E3-87E5-49B7576C65F4}" type="slidenum">
              <a:rPr lang="en-US" smtClean="0"/>
              <a:pPr>
                <a:defRPr/>
              </a:pPr>
              <a:t>4</a:t>
            </a:fld>
            <a:endParaRPr lang="en-US" dirty="0"/>
          </a:p>
        </p:txBody>
      </p:sp>
    </p:spTree>
    <p:extLst>
      <p:ext uri="{BB962C8B-B14F-4D97-AF65-F5344CB8AC3E}">
        <p14:creationId xmlns:p14="http://schemas.microsoft.com/office/powerpoint/2010/main" val="1150853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261">
              <a:defRPr/>
            </a:pPr>
            <a:r>
              <a:rPr lang="en-US" sz="1400" dirty="0">
                <a:solidFill>
                  <a:srgbClr val="474747"/>
                </a:solidFill>
                <a:latin typeface="Segoe UI" panose="020B0502040204020203" pitchFamily="34" charset="0"/>
                <a:cs typeface="Segoe UI" panose="020B0502040204020203" pitchFamily="34" charset="0"/>
              </a:rPr>
              <a:t>Every state is required to have  an OSHA free and confidential on-site consultation program to help small businesses and our program is called the Texas Occupational Safety and </a:t>
            </a:r>
          </a:p>
          <a:p>
            <a:pPr defTabSz="990261">
              <a:defRPr/>
            </a:pPr>
            <a:r>
              <a:rPr lang="en-US" sz="1400" dirty="0">
                <a:solidFill>
                  <a:srgbClr val="474747"/>
                </a:solidFill>
                <a:latin typeface="Segoe UI" panose="020B0502040204020203" pitchFamily="34" charset="0"/>
                <a:cs typeface="Segoe UI" panose="020B0502040204020203" pitchFamily="34" charset="0"/>
              </a:rPr>
              <a:t>Health Consultation program or more commonly referred to </a:t>
            </a:r>
          </a:p>
          <a:p>
            <a:pPr defTabSz="990261">
              <a:defRPr/>
            </a:pPr>
            <a:r>
              <a:rPr lang="en-US" sz="1400" dirty="0">
                <a:solidFill>
                  <a:srgbClr val="474747"/>
                </a:solidFill>
                <a:latin typeface="Segoe UI" panose="020B0502040204020203" pitchFamily="34" charset="0"/>
                <a:cs typeface="Segoe UI" panose="020B0502040204020203" pitchFamily="34" charset="0"/>
              </a:rPr>
              <a:t>as Texas OSHCON or OSHCON</a:t>
            </a:r>
          </a:p>
          <a:p>
            <a:pPr defTabSz="990261">
              <a:defRPr/>
            </a:pPr>
            <a:endParaRPr lang="en-US" sz="1400" dirty="0">
              <a:solidFill>
                <a:srgbClr val="474747"/>
              </a:solidFill>
              <a:latin typeface="Segoe UI" panose="020B0502040204020203" pitchFamily="34" charset="0"/>
              <a:cs typeface="Segoe UI" panose="020B0502040204020203" pitchFamily="34" charset="0"/>
            </a:endParaRPr>
          </a:p>
          <a:p>
            <a:r>
              <a:rPr lang="en-US" sz="1400" dirty="0">
                <a:latin typeface="Segoe UI" panose="020B0502040204020203" pitchFamily="34" charset="0"/>
                <a:ea typeface="Aptos" panose="020B0004020202020204" pitchFamily="34" charset="0"/>
                <a:cs typeface="Segoe UI" panose="020B0502040204020203" pitchFamily="34" charset="0"/>
              </a:rPr>
              <a:t>Texas OSHCON is a free and confidential service designed to help small business employers identify hazards, improve workplace safety, and ensure OSHA compliance, through onsite safety consultations</a:t>
            </a:r>
          </a:p>
          <a:p>
            <a:r>
              <a:rPr lang="en-US" sz="1400" dirty="0">
                <a:latin typeface="Segoe UI" panose="020B0502040204020203" pitchFamily="34" charset="0"/>
                <a:ea typeface="Aptos" panose="020B0004020202020204" pitchFamily="34" charset="0"/>
                <a:cs typeface="Segoe UI" panose="020B0502040204020203" pitchFamily="34" charset="0"/>
              </a:rPr>
              <a:t> </a:t>
            </a:r>
          </a:p>
          <a:p>
            <a:pPr marL="309456" indent="-309456">
              <a:buFont typeface="Arial" panose="020B0604020202020204" pitchFamily="34" charset="0"/>
              <a:buChar char="•"/>
            </a:pPr>
            <a:r>
              <a:rPr lang="en-US" dirty="0">
                <a:latin typeface="Segoe UI" panose="020B0502040204020203" pitchFamily="34" charset="0"/>
                <a:cs typeface="Segoe UI" panose="020B0502040204020203" pitchFamily="34" charset="0"/>
              </a:rPr>
              <a:t>We are funded 90% by an OSHA grant </a:t>
            </a:r>
          </a:p>
          <a:p>
            <a:pPr marL="309456" indent="-309456" defTabSz="990367" eaLnBrk="1" fontAlgn="auto" hangingPunct="1">
              <a:spcBef>
                <a:spcPts val="0"/>
              </a:spcBef>
              <a:spcAft>
                <a:spcPts val="0"/>
              </a:spcAft>
              <a:buFont typeface="Arial" panose="020B0604020202020204" pitchFamily="34" charset="0"/>
              <a:buChar char="•"/>
              <a:defRPr/>
            </a:pPr>
            <a:r>
              <a:rPr lang="en-US" dirty="0">
                <a:latin typeface="Segoe UI" panose="020B0502040204020203" pitchFamily="34" charset="0"/>
                <a:cs typeface="Segoe UI" panose="020B0502040204020203" pitchFamily="34" charset="0"/>
              </a:rPr>
              <a:t> We are not federal employees we are state employees </a:t>
            </a:r>
          </a:p>
          <a:p>
            <a:pPr marL="309456" indent="-309456" defTabSz="990367" eaLnBrk="1" fontAlgn="auto" hangingPunct="1">
              <a:spcBef>
                <a:spcPts val="0"/>
              </a:spcBef>
              <a:spcAft>
                <a:spcPts val="0"/>
              </a:spcAft>
              <a:buFont typeface="Arial" panose="020B0604020202020204" pitchFamily="34" charset="0"/>
              <a:buChar char="•"/>
              <a:defRPr/>
            </a:pPr>
            <a:r>
              <a:rPr lang="en-US" dirty="0">
                <a:latin typeface="Segoe UI" panose="020B0502040204020203" pitchFamily="34" charset="0"/>
                <a:cs typeface="Segoe UI" panose="020B0502040204020203" pitchFamily="34" charset="0"/>
              </a:rPr>
              <a:t>And we  are separate from federal OSHA enforcement</a:t>
            </a:r>
          </a:p>
          <a:p>
            <a:pPr marL="309456" indent="-309456">
              <a:buFont typeface="Arial" panose="020B0604020202020204" pitchFamily="34" charset="0"/>
              <a:buChar char="•"/>
            </a:pPr>
            <a:r>
              <a:rPr lang="en-US" dirty="0">
                <a:latin typeface="Segoe UI" panose="020B0502040204020203" pitchFamily="34" charset="0"/>
                <a:cs typeface="Segoe UI" panose="020B0502040204020203" pitchFamily="34" charset="0"/>
              </a:rPr>
              <a:t>We do not issue citation, fines or warrants </a:t>
            </a:r>
          </a:p>
          <a:p>
            <a:pPr marL="185674" indent="-185674" defTabSz="990261">
              <a:buFont typeface="Arial" panose="020B0604020202020204" pitchFamily="34" charset="0"/>
              <a:buChar char="•"/>
              <a:defRPr/>
            </a:pPr>
            <a:r>
              <a:rPr lang="en-US" dirty="0">
                <a:solidFill>
                  <a:srgbClr val="474747"/>
                </a:solidFill>
                <a:latin typeface="Segoe UI" panose="020B0502040204020203" pitchFamily="34" charset="0"/>
                <a:cs typeface="Segoe UI" panose="020B0502040204020203" pitchFamily="34" charset="0"/>
              </a:rPr>
              <a:t>   our services, again, are </a:t>
            </a:r>
            <a:r>
              <a:rPr lang="en-US" b="1" dirty="0">
                <a:solidFill>
                  <a:srgbClr val="474747"/>
                </a:solidFill>
                <a:latin typeface="Segoe UI" panose="020B0502040204020203" pitchFamily="34" charset="0"/>
                <a:cs typeface="Segoe UI" panose="020B0502040204020203" pitchFamily="34" charset="0"/>
              </a:rPr>
              <a:t>free and confidential</a:t>
            </a:r>
          </a:p>
          <a:p>
            <a:pPr marL="185674" indent="-185674">
              <a:buFont typeface="Arial" panose="020B0604020202020204" pitchFamily="34" charset="0"/>
              <a:buChar char="•"/>
            </a:pPr>
            <a:endParaRPr lang="en-US" sz="1400" dirty="0">
              <a:latin typeface="Segoe UI" panose="020B0502040204020203" pitchFamily="34" charset="0"/>
              <a:cs typeface="Segoe UI" panose="020B0502040204020203" pitchFamily="34" charset="0"/>
            </a:endParaRPr>
          </a:p>
          <a:p>
            <a:endParaRPr lang="en-US" sz="1400" dirty="0">
              <a:latin typeface="Segoe UI" panose="020B0502040204020203" pitchFamily="34" charset="0"/>
              <a:cs typeface="Segoe UI" panose="020B0502040204020203" pitchFamily="34" charset="0"/>
            </a:endParaRPr>
          </a:p>
          <a:p>
            <a:pPr marL="185674" indent="-185674">
              <a:buFont typeface="Arial" panose="020B0604020202020204" pitchFamily="34" charset="0"/>
              <a:buChar char="•"/>
            </a:pPr>
            <a:endParaRPr lang="en-US" sz="1400" dirty="0">
              <a:latin typeface="Segoe UI" panose="020B0502040204020203" pitchFamily="34" charset="0"/>
              <a:cs typeface="Segoe UI" panose="020B0502040204020203" pitchFamily="34" charset="0"/>
            </a:endParaRPr>
          </a:p>
          <a:p>
            <a:endParaRPr lang="en-US" sz="1400" dirty="0">
              <a:latin typeface="Segoe UI" panose="020B0502040204020203"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CBBA456A-2125-4C98-AE8E-C8707F19B9F3}" type="slidenum">
              <a:rPr lang="en-US" smtClean="0"/>
              <a:t>6</a:t>
            </a:fld>
            <a:endParaRPr lang="en-US" dirty="0"/>
          </a:p>
        </p:txBody>
      </p:sp>
    </p:spTree>
    <p:extLst>
      <p:ext uri="{BB962C8B-B14F-4D97-AF65-F5344CB8AC3E}">
        <p14:creationId xmlns:p14="http://schemas.microsoft.com/office/powerpoint/2010/main" val="1137312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u="sng" dirty="0">
                <a:latin typeface="Segoe UI" panose="020B0502040204020203" pitchFamily="34" charset="0"/>
                <a:cs typeface="Segoe UI" panose="020B0502040204020203" pitchFamily="34" charset="0"/>
              </a:rPr>
              <a:t>Our consultants are available: </a:t>
            </a:r>
          </a:p>
          <a:p>
            <a:endParaRPr lang="en-US" sz="1400" dirty="0">
              <a:latin typeface="Segoe UI" panose="020B0502040204020203" pitchFamily="34" charset="0"/>
              <a:cs typeface="Segoe UI" panose="020B0502040204020203" pitchFamily="34" charset="0"/>
            </a:endParaRPr>
          </a:p>
          <a:p>
            <a:pPr marL="173094" indent="-173094">
              <a:buFont typeface="Arial" panose="020B0604020202020204" pitchFamily="34" charset="0"/>
              <a:buChar char="•"/>
            </a:pPr>
            <a:r>
              <a:rPr lang="en-US" sz="1400" dirty="0">
                <a:latin typeface="Segoe UI" panose="020B0502040204020203" pitchFamily="34" charset="0"/>
                <a:cs typeface="Segoe UI" panose="020B0502040204020203" pitchFamily="34" charset="0"/>
              </a:rPr>
              <a:t>In-person for on-site consultations </a:t>
            </a:r>
          </a:p>
          <a:p>
            <a:endParaRPr lang="en-US" sz="1400" dirty="0">
              <a:latin typeface="Segoe UI" panose="020B0502040204020203" pitchFamily="34" charset="0"/>
              <a:cs typeface="Segoe UI" panose="020B0502040204020203" pitchFamily="34" charset="0"/>
            </a:endParaRPr>
          </a:p>
          <a:p>
            <a:pPr marL="173094" indent="-173094">
              <a:buFont typeface="Arial" panose="020B0604020202020204" pitchFamily="34" charset="0"/>
              <a:buChar char="•"/>
            </a:pPr>
            <a:r>
              <a:rPr lang="en-US" sz="1400" dirty="0">
                <a:latin typeface="Segoe UI" panose="020B0502040204020203" pitchFamily="34" charset="0"/>
                <a:cs typeface="Segoe UI" panose="020B0502040204020203" pitchFamily="34" charset="0"/>
              </a:rPr>
              <a:t>video conferencing </a:t>
            </a:r>
          </a:p>
          <a:p>
            <a:endParaRPr lang="en-US" sz="1400" dirty="0">
              <a:latin typeface="Segoe UI" panose="020B0502040204020203" pitchFamily="34" charset="0"/>
              <a:cs typeface="Segoe UI" panose="020B0502040204020203" pitchFamily="34" charset="0"/>
            </a:endParaRPr>
          </a:p>
          <a:p>
            <a:pPr marL="173094" indent="-173094">
              <a:buFont typeface="Arial" panose="020B0604020202020204" pitchFamily="34" charset="0"/>
              <a:buChar char="•"/>
            </a:pPr>
            <a:r>
              <a:rPr lang="en-US" sz="1400" dirty="0">
                <a:latin typeface="Segoe UI" panose="020B0502040204020203" pitchFamily="34" charset="0"/>
                <a:cs typeface="Segoe UI" panose="020B0502040204020203" pitchFamily="34" charset="0"/>
              </a:rPr>
              <a:t>email</a:t>
            </a:r>
          </a:p>
          <a:p>
            <a:endParaRPr lang="en-US" sz="1400" dirty="0">
              <a:latin typeface="Segoe UI" panose="020B0502040204020203" pitchFamily="34" charset="0"/>
              <a:cs typeface="Segoe UI" panose="020B0502040204020203" pitchFamily="34" charset="0"/>
            </a:endParaRPr>
          </a:p>
          <a:p>
            <a:pPr marL="173094" indent="-173094">
              <a:buFont typeface="Arial" panose="020B0604020202020204" pitchFamily="34" charset="0"/>
              <a:buChar char="•"/>
            </a:pPr>
            <a:r>
              <a:rPr lang="en-US" sz="1400" dirty="0">
                <a:latin typeface="Segoe UI" panose="020B0502040204020203" pitchFamily="34" charset="0"/>
                <a:cs typeface="Segoe UI" panose="020B0502040204020203" pitchFamily="34" charset="0"/>
              </a:rPr>
              <a:t>phone</a:t>
            </a:r>
          </a:p>
          <a:p>
            <a:endParaRPr lang="en-US" sz="1400" dirty="0">
              <a:latin typeface="Segoe UI" panose="020B0502040204020203" pitchFamily="34" charset="0"/>
              <a:cs typeface="Segoe UI" panose="020B0502040204020203" pitchFamily="34" charset="0"/>
            </a:endParaRPr>
          </a:p>
          <a:p>
            <a:pPr marL="173094" indent="-173094">
              <a:buFont typeface="Arial" panose="020B0604020202020204" pitchFamily="34" charset="0"/>
              <a:buChar char="•"/>
            </a:pPr>
            <a:r>
              <a:rPr lang="en-US" sz="1400" dirty="0">
                <a:latin typeface="Segoe UI" panose="020B0502040204020203" pitchFamily="34" charset="0"/>
                <a:cs typeface="Segoe UI" panose="020B0502040204020203" pitchFamily="34" charset="0"/>
              </a:rPr>
              <a:t>Or you can go online to txoshcon.com and submit request then a consultant from your area will get back with you.</a:t>
            </a:r>
          </a:p>
          <a:p>
            <a:endParaRPr lang="en-US" dirty="0"/>
          </a:p>
          <a:p>
            <a:endParaRPr lang="en-US" dirty="0"/>
          </a:p>
        </p:txBody>
      </p:sp>
      <p:sp>
        <p:nvSpPr>
          <p:cNvPr id="4" name="Slide Number Placeholder 3"/>
          <p:cNvSpPr>
            <a:spLocks noGrp="1"/>
          </p:cNvSpPr>
          <p:nvPr>
            <p:ph type="sldNum" sz="quarter" idx="5"/>
          </p:nvPr>
        </p:nvSpPr>
        <p:spPr/>
        <p:txBody>
          <a:bodyPr/>
          <a:lstStyle/>
          <a:p>
            <a:fld id="{CBBA456A-2125-4C98-AE8E-C8707F19B9F3}" type="slidenum">
              <a:rPr lang="en-US" smtClean="0"/>
              <a:t>7</a:t>
            </a:fld>
            <a:endParaRPr lang="en-US" dirty="0"/>
          </a:p>
        </p:txBody>
      </p:sp>
    </p:spTree>
    <p:extLst>
      <p:ext uri="{BB962C8B-B14F-4D97-AF65-F5344CB8AC3E}">
        <p14:creationId xmlns:p14="http://schemas.microsoft.com/office/powerpoint/2010/main" val="3999904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solidFill>
                  <a:srgbClr val="474747"/>
                </a:solidFill>
                <a:latin typeface="Segoe UI" panose="020B0502040204020203" pitchFamily="34" charset="0"/>
                <a:cs typeface="Segoe UI" panose="020B0502040204020203" pitchFamily="34" charset="0"/>
              </a:rPr>
              <a:t>Our consultants:</a:t>
            </a:r>
          </a:p>
          <a:p>
            <a:pPr marL="173094" indent="-173094">
              <a:buFont typeface="Arial" panose="020B0604020202020204" pitchFamily="34" charset="0"/>
              <a:buChar char="•"/>
            </a:pPr>
            <a:r>
              <a:rPr lang="en-US" sz="1400" dirty="0">
                <a:solidFill>
                  <a:srgbClr val="474747"/>
                </a:solidFill>
                <a:latin typeface="Segoe UI" panose="020B0502040204020203" pitchFamily="34" charset="0"/>
                <a:cs typeface="Segoe UI" panose="020B0502040204020203" pitchFamily="34" charset="0"/>
              </a:rPr>
              <a:t>Can help  employers  </a:t>
            </a:r>
            <a:r>
              <a:rPr lang="en-US" sz="1400" u="sng" dirty="0">
                <a:solidFill>
                  <a:srgbClr val="474747"/>
                </a:solidFill>
                <a:latin typeface="Segoe UI" panose="020B0502040204020203" pitchFamily="34" charset="0"/>
                <a:cs typeface="Segoe UI" panose="020B0502040204020203" pitchFamily="34" charset="0"/>
              </a:rPr>
              <a:t>find</a:t>
            </a:r>
            <a:r>
              <a:rPr lang="en-US" sz="1400" dirty="0">
                <a:solidFill>
                  <a:srgbClr val="474747"/>
                </a:solidFill>
                <a:latin typeface="Segoe UI" panose="020B0502040204020203" pitchFamily="34" charset="0"/>
                <a:cs typeface="Segoe UI" panose="020B0502040204020203" pitchFamily="34" charset="0"/>
              </a:rPr>
              <a:t>, </a:t>
            </a:r>
            <a:r>
              <a:rPr lang="en-US" sz="1400" u="sng" dirty="0">
                <a:solidFill>
                  <a:srgbClr val="474747"/>
                </a:solidFill>
                <a:latin typeface="Segoe UI" panose="020B0502040204020203" pitchFamily="34" charset="0"/>
                <a:cs typeface="Segoe UI" panose="020B0502040204020203" pitchFamily="34" charset="0"/>
              </a:rPr>
              <a:t>reduce,</a:t>
            </a:r>
            <a:r>
              <a:rPr lang="en-US" sz="1400" dirty="0">
                <a:solidFill>
                  <a:srgbClr val="474747"/>
                </a:solidFill>
                <a:latin typeface="Segoe UI" panose="020B0502040204020203" pitchFamily="34" charset="0"/>
                <a:cs typeface="Segoe UI" panose="020B0502040204020203" pitchFamily="34" charset="0"/>
              </a:rPr>
              <a:t> and </a:t>
            </a:r>
            <a:r>
              <a:rPr lang="en-US" sz="1400" u="sng" dirty="0">
                <a:solidFill>
                  <a:srgbClr val="474747"/>
                </a:solidFill>
                <a:latin typeface="Segoe UI" panose="020B0502040204020203" pitchFamily="34" charset="0"/>
                <a:cs typeface="Segoe UI" panose="020B0502040204020203" pitchFamily="34" charset="0"/>
              </a:rPr>
              <a:t>remove </a:t>
            </a:r>
            <a:r>
              <a:rPr lang="en-US" sz="1400" dirty="0">
                <a:solidFill>
                  <a:srgbClr val="474747"/>
                </a:solidFill>
                <a:latin typeface="Segoe UI" panose="020B0502040204020203" pitchFamily="34" charset="0"/>
                <a:cs typeface="Segoe UI" panose="020B0502040204020203" pitchFamily="34" charset="0"/>
              </a:rPr>
              <a:t>hazards in their workplace</a:t>
            </a:r>
          </a:p>
          <a:p>
            <a:endParaRPr lang="en-US" sz="1400" dirty="0">
              <a:solidFill>
                <a:srgbClr val="474747"/>
              </a:solidFill>
              <a:latin typeface="Segoe UI" panose="020B0502040204020203" pitchFamily="34" charset="0"/>
              <a:cs typeface="Segoe UI" panose="020B0502040204020203" pitchFamily="34" charset="0"/>
            </a:endParaRPr>
          </a:p>
          <a:p>
            <a:pPr marL="173094" indent="-173094">
              <a:buFont typeface="Arial" panose="020B0604020202020204" pitchFamily="34" charset="0"/>
              <a:buChar char="•"/>
            </a:pPr>
            <a:r>
              <a:rPr lang="en-US" sz="1400" dirty="0">
                <a:solidFill>
                  <a:srgbClr val="474747"/>
                </a:solidFill>
                <a:latin typeface="Segoe UI" panose="020B0502040204020203" pitchFamily="34" charset="0"/>
                <a:cs typeface="Segoe UI" panose="020B0502040204020203" pitchFamily="34" charset="0"/>
              </a:rPr>
              <a:t>Help employers with their  required written safety and health programs </a:t>
            </a:r>
          </a:p>
          <a:p>
            <a:endParaRPr lang="en-US" sz="1400" dirty="0">
              <a:solidFill>
                <a:srgbClr val="474747"/>
              </a:solidFill>
              <a:latin typeface="Segoe UI" panose="020B0502040204020203" pitchFamily="34" charset="0"/>
              <a:cs typeface="Segoe UI" panose="020B0502040204020203" pitchFamily="34" charset="0"/>
            </a:endParaRPr>
          </a:p>
          <a:p>
            <a:pPr marL="173094" indent="-173094">
              <a:buFont typeface="Arial" panose="020B0604020202020204" pitchFamily="34" charset="0"/>
              <a:buChar char="•"/>
            </a:pPr>
            <a:r>
              <a:rPr lang="en-US" sz="1400" dirty="0">
                <a:solidFill>
                  <a:srgbClr val="474747"/>
                </a:solidFill>
                <a:latin typeface="Segoe UI" panose="020B0502040204020203" pitchFamily="34" charset="0"/>
                <a:cs typeface="Segoe UI" panose="020B0502040204020203" pitchFamily="34" charset="0"/>
              </a:rPr>
              <a:t>Provide hands-on-training</a:t>
            </a:r>
          </a:p>
          <a:p>
            <a:endParaRPr lang="en-US" sz="1400" dirty="0">
              <a:solidFill>
                <a:srgbClr val="474747"/>
              </a:solidFill>
              <a:latin typeface="Segoe UI" panose="020B0502040204020203" pitchFamily="34" charset="0"/>
              <a:cs typeface="Segoe UI" panose="020B0502040204020203" pitchFamily="34" charset="0"/>
            </a:endParaRPr>
          </a:p>
          <a:p>
            <a:pPr marL="173094" indent="-173094">
              <a:buFont typeface="Arial" panose="020B0604020202020204" pitchFamily="34" charset="0"/>
              <a:buChar char="•"/>
            </a:pPr>
            <a:r>
              <a:rPr lang="en-US" sz="1400" dirty="0">
                <a:solidFill>
                  <a:srgbClr val="474747"/>
                </a:solidFill>
                <a:latin typeface="Segoe UI" panose="020B0502040204020203" pitchFamily="34" charset="0"/>
                <a:cs typeface="Segoe UI" panose="020B0502040204020203" pitchFamily="34" charset="0"/>
              </a:rPr>
              <a:t> Provide air sampling and noise monitoring</a:t>
            </a:r>
          </a:p>
          <a:p>
            <a:endParaRPr lang="en-US" sz="1400" dirty="0">
              <a:solidFill>
                <a:srgbClr val="474747"/>
              </a:solidFill>
              <a:latin typeface="Segoe UI" panose="020B0502040204020203" pitchFamily="34" charset="0"/>
              <a:cs typeface="Segoe UI" panose="020B0502040204020203" pitchFamily="34" charset="0"/>
            </a:endParaRPr>
          </a:p>
          <a:p>
            <a:pPr marL="173094" indent="-173094">
              <a:buFont typeface="Arial" panose="020B0604020202020204" pitchFamily="34" charset="0"/>
              <a:buChar char="•"/>
            </a:pPr>
            <a:r>
              <a:rPr lang="en-US" sz="1400" dirty="0">
                <a:solidFill>
                  <a:srgbClr val="474747"/>
                </a:solidFill>
                <a:latin typeface="Segoe UI" panose="020B0502040204020203" pitchFamily="34" charset="0"/>
                <a:cs typeface="Segoe UI" panose="020B0502040204020203" pitchFamily="34" charset="0"/>
              </a:rPr>
              <a:t>Help you understand OSHA standards associated with your business </a:t>
            </a:r>
          </a:p>
          <a:p>
            <a:endParaRPr lang="en-US" sz="1400" dirty="0">
              <a:solidFill>
                <a:srgbClr val="474747"/>
              </a:solidFill>
              <a:latin typeface="Segoe UI" panose="020B0502040204020203" pitchFamily="34" charset="0"/>
              <a:cs typeface="Segoe UI" panose="020B0502040204020203" pitchFamily="34" charset="0"/>
            </a:endParaRPr>
          </a:p>
          <a:p>
            <a:pPr marL="173094" indent="-173094">
              <a:buFont typeface="Arial" panose="020B0604020202020204" pitchFamily="34" charset="0"/>
              <a:buChar char="•"/>
            </a:pPr>
            <a:r>
              <a:rPr lang="en-US" sz="1400" dirty="0">
                <a:solidFill>
                  <a:srgbClr val="474747"/>
                </a:solidFill>
                <a:latin typeface="Segoe UI" panose="020B0502040204020203" pitchFamily="34" charset="0"/>
                <a:cs typeface="Segoe UI" panose="020B0502040204020203" pitchFamily="34" charset="0"/>
              </a:rPr>
              <a:t>Help with your OSHA 300 injury and illness recordkeeping logs</a:t>
            </a:r>
          </a:p>
          <a:p>
            <a:r>
              <a:rPr lang="en-US" sz="1400" dirty="0">
                <a:solidFill>
                  <a:srgbClr val="474747"/>
                </a:solidFill>
                <a:latin typeface="Segoe UI" panose="020B0502040204020203" pitchFamily="34" charset="0"/>
                <a:cs typeface="Segoe UI" panose="020B0502040204020203" pitchFamily="34" charset="0"/>
              </a:rPr>
              <a:t> And more…………..</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BBA456A-2125-4C98-AE8E-C8707F19B9F3}" type="slidenum">
              <a:rPr lang="en-US" smtClean="0"/>
              <a:t>8</a:t>
            </a:fld>
            <a:endParaRPr lang="en-US" dirty="0"/>
          </a:p>
        </p:txBody>
      </p:sp>
    </p:spTree>
    <p:extLst>
      <p:ext uri="{BB962C8B-B14F-4D97-AF65-F5344CB8AC3E}">
        <p14:creationId xmlns:p14="http://schemas.microsoft.com/office/powerpoint/2010/main" val="3280737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Injury prevention helps to build a stronger, empowered, and positive culture for your employees. Organizations with a strong, empowered, and positive cultures retain their employees and customers. </a:t>
            </a:r>
          </a:p>
          <a:p>
            <a:endParaRPr lang="en-US" dirty="0"/>
          </a:p>
          <a:p>
            <a:r>
              <a:rPr lang="en-US" dirty="0"/>
              <a:t>Most business leaders measure costs on a balance sheet to determine costs to the business. They only see the money going out as direct costs. When a business is operating with no injuries it is difficult for business owners to see the return on investment. It is important to understand that injury prevention or the lack of injury prevention costs a business both directly and indirectly.</a:t>
            </a:r>
          </a:p>
          <a:p>
            <a:endParaRPr lang="en-US" dirty="0"/>
          </a:p>
          <a:p>
            <a:r>
              <a:rPr lang="en-US" dirty="0"/>
              <a:t>What are the direct costs of an injury?</a:t>
            </a:r>
          </a:p>
          <a:p>
            <a:endParaRPr lang="en-US" dirty="0"/>
          </a:p>
          <a:p>
            <a:r>
              <a:rPr lang="en-US" dirty="0"/>
              <a:t>What are the indirect cost of an injury (Total more than direct costs)?</a:t>
            </a:r>
          </a:p>
          <a:p>
            <a:endParaRPr lang="en-US" dirty="0"/>
          </a:p>
          <a:p>
            <a:r>
              <a:rPr lang="en-US" dirty="0"/>
              <a:t>Injury prevention reduces theses costs and increase profitability.</a:t>
            </a:r>
          </a:p>
          <a:p>
            <a:endParaRPr lang="en-US" dirty="0"/>
          </a:p>
          <a:p>
            <a:r>
              <a:rPr lang="en-US" dirty="0"/>
              <a:t>When you have created a strong, empowered, and positive culture and reduced the impact of potential injuries, employees understand how important they are to the business, and this increases their productivity and quality of their work.</a:t>
            </a:r>
          </a:p>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3E1776D6-0C6C-49E3-87E5-49B7576C65F4}" type="slidenum">
              <a:rPr lang="en-US" smtClean="0"/>
              <a:pPr>
                <a:defRPr/>
              </a:pPr>
              <a:t>10</a:t>
            </a:fld>
            <a:endParaRPr lang="en-US" dirty="0"/>
          </a:p>
        </p:txBody>
      </p:sp>
    </p:spTree>
    <p:extLst>
      <p:ext uri="{BB962C8B-B14F-4D97-AF65-F5344CB8AC3E}">
        <p14:creationId xmlns:p14="http://schemas.microsoft.com/office/powerpoint/2010/main" val="404531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3E1776D6-0C6C-49E3-87E5-49B7576C65F4}" type="slidenum">
              <a:rPr lang="en-US" smtClean="0"/>
              <a:pPr>
                <a:defRPr/>
              </a:pPr>
              <a:t>13</a:t>
            </a:fld>
            <a:endParaRPr lang="en-US" dirty="0"/>
          </a:p>
        </p:txBody>
      </p:sp>
    </p:spTree>
    <p:extLst>
      <p:ext uri="{BB962C8B-B14F-4D97-AF65-F5344CB8AC3E}">
        <p14:creationId xmlns:p14="http://schemas.microsoft.com/office/powerpoint/2010/main" val="802764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Around 400 publications in English &amp; Spanish</a:t>
            </a:r>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3E1776D6-0C6C-49E3-87E5-49B7576C65F4}" type="slidenum">
              <a:rPr lang="en-US" smtClean="0"/>
              <a:pPr>
                <a:defRPr/>
              </a:pPr>
              <a:t>14</a:t>
            </a:fld>
            <a:endParaRPr lang="en-US" dirty="0"/>
          </a:p>
        </p:txBody>
      </p:sp>
    </p:spTree>
    <p:extLst>
      <p:ext uri="{BB962C8B-B14F-4D97-AF65-F5344CB8AC3E}">
        <p14:creationId xmlns:p14="http://schemas.microsoft.com/office/powerpoint/2010/main" val="41545631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4A496B-EAAF-4A17-A147-FD16C2FEF7CE}"/>
              </a:ext>
            </a:extLst>
          </p:cNvPr>
          <p:cNvSpPr/>
          <p:nvPr userDrawn="1"/>
        </p:nvSpPr>
        <p:spPr>
          <a:xfrm>
            <a:off x="0" y="6243638"/>
            <a:ext cx="9144000" cy="614362"/>
          </a:xfrm>
          <a:prstGeom prst="rect">
            <a:avLst/>
          </a:prstGeom>
          <a:solidFill>
            <a:srgbClr val="124C9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en-US" sz="1350" dirty="0"/>
          </a:p>
        </p:txBody>
      </p:sp>
      <p:sp>
        <p:nvSpPr>
          <p:cNvPr id="5" name="Rectangle 4">
            <a:extLst>
              <a:ext uri="{FF2B5EF4-FFF2-40B4-BE49-F238E27FC236}">
                <a16:creationId xmlns:a16="http://schemas.microsoft.com/office/drawing/2014/main" id="{6A80D241-37DB-4406-831D-4D578BFE6BF7}"/>
              </a:ext>
            </a:extLst>
          </p:cNvPr>
          <p:cNvSpPr/>
          <p:nvPr userDrawn="1"/>
        </p:nvSpPr>
        <p:spPr>
          <a:xfrm>
            <a:off x="0" y="6170613"/>
            <a:ext cx="9144000" cy="730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en-US" sz="1350" dirty="0"/>
          </a:p>
        </p:txBody>
      </p:sp>
      <p:pic>
        <p:nvPicPr>
          <p:cNvPr id="6" name="Picture 12">
            <a:extLst>
              <a:ext uri="{FF2B5EF4-FFF2-40B4-BE49-F238E27FC236}">
                <a16:creationId xmlns:a16="http://schemas.microsoft.com/office/drawing/2014/main" id="{F0B949A2-F80B-4B6B-8911-5FBBEF5215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64325" y="6357938"/>
            <a:ext cx="21463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122363"/>
            <a:ext cx="7772400" cy="2387600"/>
          </a:xfrm>
        </p:spPr>
        <p:txBody>
          <a:bodyPr anchor="b"/>
          <a:lstStyle>
            <a:lvl1pPr algn="ctr">
              <a:defRPr sz="6000">
                <a:latin typeface="Adobe Fan Heiti Std B" panose="020B0700000000000000" pitchFamily="34" charset="-128"/>
                <a:ea typeface="Adobe Fan Heiti Std B" panose="020B0700000000000000" pitchFamily="34" charset="-128"/>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Adobe Fan Heiti Std B" panose="020B0700000000000000" pitchFamily="34" charset="-128"/>
                <a:ea typeface="Adobe Fan Heiti Std B" panose="020B0700000000000000" pitchFamily="34"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3">
            <a:extLst>
              <a:ext uri="{FF2B5EF4-FFF2-40B4-BE49-F238E27FC236}">
                <a16:creationId xmlns:a16="http://schemas.microsoft.com/office/drawing/2014/main" id="{995EBE6F-CA96-4745-B5B0-03BD1AF606D0}"/>
              </a:ext>
            </a:extLst>
          </p:cNvPr>
          <p:cNvSpPr>
            <a:spLocks noGrp="1"/>
          </p:cNvSpPr>
          <p:nvPr>
            <p:ph type="dt" sz="half" idx="10"/>
          </p:nvPr>
        </p:nvSpPr>
        <p:spPr/>
        <p:txBody>
          <a:bodyPr/>
          <a:lstStyle>
            <a:lvl1pPr>
              <a:defRPr/>
            </a:lvl1pPr>
          </a:lstStyle>
          <a:p>
            <a:pPr>
              <a:defRPr/>
            </a:pPr>
            <a:endParaRPr lang="en-US" dirty="0"/>
          </a:p>
        </p:txBody>
      </p:sp>
      <p:sp>
        <p:nvSpPr>
          <p:cNvPr id="8" name="Footer Placeholder 4">
            <a:extLst>
              <a:ext uri="{FF2B5EF4-FFF2-40B4-BE49-F238E27FC236}">
                <a16:creationId xmlns:a16="http://schemas.microsoft.com/office/drawing/2014/main" id="{8BA405F5-5045-416C-B6B4-A31D71605D7B}"/>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841FD763-38BE-40DA-91FB-F0176E43E3E2}"/>
              </a:ext>
            </a:extLst>
          </p:cNvPr>
          <p:cNvSpPr>
            <a:spLocks noGrp="1"/>
          </p:cNvSpPr>
          <p:nvPr>
            <p:ph type="sldNum" sz="quarter" idx="12"/>
          </p:nvPr>
        </p:nvSpPr>
        <p:spPr/>
        <p:txBody>
          <a:bodyPr/>
          <a:lstStyle>
            <a:lvl1pPr>
              <a:defRPr/>
            </a:lvl1pPr>
          </a:lstStyle>
          <a:p>
            <a:pPr>
              <a:defRPr/>
            </a:pPr>
            <a:fld id="{75C97BFB-AB68-4D58-8A6B-2037F466DDFA}" type="slidenum">
              <a:rPr lang="en-US"/>
              <a:pPr>
                <a:defRPr/>
              </a:pPr>
              <a:t>‹#›</a:t>
            </a:fld>
            <a:endParaRPr lang="en-US" dirty="0"/>
          </a:p>
        </p:txBody>
      </p:sp>
    </p:spTree>
    <p:extLst>
      <p:ext uri="{BB962C8B-B14F-4D97-AF65-F5344CB8AC3E}">
        <p14:creationId xmlns:p14="http://schemas.microsoft.com/office/powerpoint/2010/main" val="209267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045FE3-AA7E-4FC6-94DF-26246C17082A}"/>
              </a:ext>
            </a:extLst>
          </p:cNvPr>
          <p:cNvSpPr>
            <a:spLocks noChangeArrowheads="1"/>
          </p:cNvSpPr>
          <p:nvPr userDrawn="1"/>
        </p:nvSpPr>
        <p:spPr bwMode="auto">
          <a:xfrm>
            <a:off x="227013" y="6369050"/>
            <a:ext cx="1951037" cy="36830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i="1" dirty="0">
                <a:solidFill>
                  <a:schemeClr val="bg1"/>
                </a:solidFill>
                <a:ea typeface="Calibri" panose="020F0502020204030204" pitchFamily="34" charset="0"/>
                <a:cs typeface="Times New Roman" panose="02020603050405020304" pitchFamily="18" charset="0"/>
              </a:rPr>
              <a:t>OSHCON Overview</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DC0BBD78-2292-4F55-AB1D-ACD0C23E8C50}"/>
              </a:ext>
            </a:extLst>
          </p:cNvPr>
          <p:cNvSpPr>
            <a:spLocks noGrp="1"/>
          </p:cNvSpPr>
          <p:nvPr>
            <p:ph type="dt" sz="half" idx="10"/>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4AF5C80A-E691-40D6-9B26-8D3C6F0694F7}"/>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50CB1C81-E7FB-4602-8E01-EFBC4976733D}"/>
              </a:ext>
            </a:extLst>
          </p:cNvPr>
          <p:cNvSpPr>
            <a:spLocks noGrp="1"/>
          </p:cNvSpPr>
          <p:nvPr>
            <p:ph type="sldNum" sz="quarter" idx="12"/>
          </p:nvPr>
        </p:nvSpPr>
        <p:spPr/>
        <p:txBody>
          <a:bodyPr/>
          <a:lstStyle>
            <a:lvl1pPr>
              <a:defRPr/>
            </a:lvl1pPr>
          </a:lstStyle>
          <a:p>
            <a:pPr>
              <a:defRPr/>
            </a:pPr>
            <a:fld id="{1172C75B-2178-4939-8624-20FF7B32B8D7}" type="slidenum">
              <a:rPr lang="en-US"/>
              <a:pPr>
                <a:defRPr/>
              </a:pPr>
              <a:t>‹#›</a:t>
            </a:fld>
            <a:endParaRPr lang="en-US" dirty="0"/>
          </a:p>
        </p:txBody>
      </p:sp>
    </p:spTree>
    <p:extLst>
      <p:ext uri="{BB962C8B-B14F-4D97-AF65-F5344CB8AC3E}">
        <p14:creationId xmlns:p14="http://schemas.microsoft.com/office/powerpoint/2010/main" val="3769512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56785E-A891-42AE-97A5-E5EC5686D1D0}"/>
              </a:ext>
            </a:extLst>
          </p:cNvPr>
          <p:cNvSpPr>
            <a:spLocks noChangeArrowheads="1"/>
          </p:cNvSpPr>
          <p:nvPr userDrawn="1"/>
        </p:nvSpPr>
        <p:spPr bwMode="auto">
          <a:xfrm>
            <a:off x="227013" y="6369050"/>
            <a:ext cx="1951037" cy="36830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i="1" dirty="0">
                <a:solidFill>
                  <a:schemeClr val="bg1"/>
                </a:solidFill>
                <a:ea typeface="Calibri" panose="020F0502020204030204" pitchFamily="34" charset="0"/>
                <a:cs typeface="Times New Roman" panose="02020603050405020304" pitchFamily="18" charset="0"/>
              </a:rPr>
              <a:t>OSHCON Overview</a:t>
            </a:r>
          </a:p>
        </p:txBody>
      </p:sp>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637D3172-F866-4F19-B0AF-4D36B0CDEBC7}"/>
              </a:ext>
            </a:extLst>
          </p:cNvPr>
          <p:cNvSpPr>
            <a:spLocks noGrp="1"/>
          </p:cNvSpPr>
          <p:nvPr>
            <p:ph type="dt" sz="half" idx="10"/>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A040D759-FABD-4608-AE3E-EEB98BCB97B7}"/>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7332503A-DC04-4B73-B5E9-733FF7293C5F}"/>
              </a:ext>
            </a:extLst>
          </p:cNvPr>
          <p:cNvSpPr>
            <a:spLocks noGrp="1"/>
          </p:cNvSpPr>
          <p:nvPr>
            <p:ph type="sldNum" sz="quarter" idx="12"/>
          </p:nvPr>
        </p:nvSpPr>
        <p:spPr/>
        <p:txBody>
          <a:bodyPr/>
          <a:lstStyle>
            <a:lvl1pPr>
              <a:defRPr/>
            </a:lvl1pPr>
          </a:lstStyle>
          <a:p>
            <a:pPr>
              <a:defRPr/>
            </a:pPr>
            <a:fld id="{9D365B25-63F5-4C24-8FC3-72A91257DCF7}" type="slidenum">
              <a:rPr lang="en-US"/>
              <a:pPr>
                <a:defRPr/>
              </a:pPr>
              <a:t>‹#›</a:t>
            </a:fld>
            <a:endParaRPr lang="en-US" dirty="0"/>
          </a:p>
        </p:txBody>
      </p:sp>
    </p:spTree>
    <p:extLst>
      <p:ext uri="{BB962C8B-B14F-4D97-AF65-F5344CB8AC3E}">
        <p14:creationId xmlns:p14="http://schemas.microsoft.com/office/powerpoint/2010/main" val="2856280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atin typeface="Adobe Fan Heiti Std B" panose="020B0700000000000000" pitchFamily="34" charset="-128"/>
                <a:ea typeface="Adobe Fan Heiti Std B" panose="020B0700000000000000" pitchFamily="34" charset="-128"/>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Adobe Fan Heiti Std B" panose="020B0700000000000000" pitchFamily="34" charset="-128"/>
                <a:ea typeface="Adobe Fan Heiti Std B" panose="020B0700000000000000" pitchFamily="34"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FCEB0E-C437-4F9B-BBC9-8217571EE40F}" type="slidenum">
              <a:rPr lang="en-US" smtClean="0"/>
              <a:t>‹#›</a:t>
            </a:fld>
            <a:endParaRPr lang="en-US" dirty="0"/>
          </a:p>
        </p:txBody>
      </p:sp>
      <p:sp>
        <p:nvSpPr>
          <p:cNvPr id="7" name="Rectangle 6"/>
          <p:cNvSpPr/>
          <p:nvPr userDrawn="1"/>
        </p:nvSpPr>
        <p:spPr>
          <a:xfrm>
            <a:off x="0" y="6243251"/>
            <a:ext cx="9144000" cy="614749"/>
          </a:xfrm>
          <a:prstGeom prst="rect">
            <a:avLst/>
          </a:prstGeom>
          <a:solidFill>
            <a:srgbClr val="124C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9" name="Rectangle 8"/>
          <p:cNvSpPr/>
          <p:nvPr userDrawn="1"/>
        </p:nvSpPr>
        <p:spPr>
          <a:xfrm>
            <a:off x="0" y="6170655"/>
            <a:ext cx="9144000" cy="725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10" name="Picture 9">
            <a:extLst>
              <a:ext uri="{FF2B5EF4-FFF2-40B4-BE49-F238E27FC236}">
                <a16:creationId xmlns:a16="http://schemas.microsoft.com/office/drawing/2014/main" id="{F04E0ED9-77E6-4E75-BC45-92032E6F7A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64234" y="6358574"/>
            <a:ext cx="2146134" cy="384103"/>
          </a:xfrm>
          <a:prstGeom prst="rect">
            <a:avLst/>
          </a:prstGeom>
        </p:spPr>
      </p:pic>
    </p:spTree>
    <p:extLst>
      <p:ext uri="{BB962C8B-B14F-4D97-AF65-F5344CB8AC3E}">
        <p14:creationId xmlns:p14="http://schemas.microsoft.com/office/powerpoint/2010/main" val="3160244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2"/>
          </p:nvPr>
        </p:nvSpPr>
        <p:spPr>
          <a:xfrm>
            <a:off x="7076020" y="6356351"/>
            <a:ext cx="2057400" cy="365125"/>
          </a:xfrm>
        </p:spPr>
        <p:txBody>
          <a:bodyPr/>
          <a:lstStyle/>
          <a:p>
            <a:fld id="{15FCEB0E-C437-4F9B-BBC9-8217571EE40F}" type="slidenum">
              <a:rPr lang="en-US" smtClean="0"/>
              <a:t>‹#›</a:t>
            </a:fld>
            <a:endParaRPr lang="en-US" dirty="0"/>
          </a:p>
        </p:txBody>
      </p:sp>
      <p:sp>
        <p:nvSpPr>
          <p:cNvPr id="6" name="Rectangle 5">
            <a:extLst>
              <a:ext uri="{FF2B5EF4-FFF2-40B4-BE49-F238E27FC236}">
                <a16:creationId xmlns:a16="http://schemas.microsoft.com/office/drawing/2014/main" id="{DA8AA711-6688-4C08-B974-0E0B83742278}"/>
              </a:ext>
            </a:extLst>
          </p:cNvPr>
          <p:cNvSpPr/>
          <p:nvPr userDrawn="1"/>
        </p:nvSpPr>
        <p:spPr>
          <a:xfrm>
            <a:off x="0" y="6243251"/>
            <a:ext cx="9144000" cy="614749"/>
          </a:xfrm>
          <a:prstGeom prst="rect">
            <a:avLst/>
          </a:prstGeom>
          <a:solidFill>
            <a:srgbClr val="124C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7" name="Picture 6">
            <a:extLst>
              <a:ext uri="{FF2B5EF4-FFF2-40B4-BE49-F238E27FC236}">
                <a16:creationId xmlns:a16="http://schemas.microsoft.com/office/drawing/2014/main" id="{B3B9C397-CFDC-4882-B810-1E4ABB2A8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64234" y="6358574"/>
            <a:ext cx="2146134" cy="384103"/>
          </a:xfrm>
          <a:prstGeom prst="rect">
            <a:avLst/>
          </a:prstGeom>
        </p:spPr>
      </p:pic>
    </p:spTree>
    <p:extLst>
      <p:ext uri="{BB962C8B-B14F-4D97-AF65-F5344CB8AC3E}">
        <p14:creationId xmlns:p14="http://schemas.microsoft.com/office/powerpoint/2010/main" val="1254529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FCEB0E-C437-4F9B-BBC9-8217571EE40F}" type="slidenum">
              <a:rPr lang="en-US" smtClean="0"/>
              <a:t>‹#›</a:t>
            </a:fld>
            <a:endParaRPr lang="en-US" dirty="0"/>
          </a:p>
        </p:txBody>
      </p:sp>
      <p:sp>
        <p:nvSpPr>
          <p:cNvPr id="7" name="Rectangle 6"/>
          <p:cNvSpPr/>
          <p:nvPr userDrawn="1"/>
        </p:nvSpPr>
        <p:spPr>
          <a:xfrm>
            <a:off x="226743" y="6368533"/>
            <a:ext cx="1951047" cy="369332"/>
          </a:xfrm>
          <a:prstGeom prst="rect">
            <a:avLst/>
          </a:prstGeom>
        </p:spPr>
        <p:txBody>
          <a:bodyPr wrap="none">
            <a:spAutoFit/>
          </a:bodyPr>
          <a:lstStyle/>
          <a:p>
            <a:r>
              <a:rPr lang="en-US" sz="1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OSHCON Overview</a:t>
            </a:r>
            <a:endParaRPr lang="en-US" i="1" dirty="0">
              <a:solidFill>
                <a:schemeClr val="bg1"/>
              </a:solidFill>
            </a:endParaRPr>
          </a:p>
        </p:txBody>
      </p:sp>
      <p:sp>
        <p:nvSpPr>
          <p:cNvPr id="8" name="Rectangle 7">
            <a:extLst>
              <a:ext uri="{FF2B5EF4-FFF2-40B4-BE49-F238E27FC236}">
                <a16:creationId xmlns:a16="http://schemas.microsoft.com/office/drawing/2014/main" id="{A3EDBED1-0EF2-401A-992A-2957D5FE747F}"/>
              </a:ext>
            </a:extLst>
          </p:cNvPr>
          <p:cNvSpPr/>
          <p:nvPr userDrawn="1"/>
        </p:nvSpPr>
        <p:spPr>
          <a:xfrm>
            <a:off x="0" y="6243251"/>
            <a:ext cx="9144000" cy="614749"/>
          </a:xfrm>
          <a:prstGeom prst="rect">
            <a:avLst/>
          </a:prstGeom>
          <a:solidFill>
            <a:srgbClr val="124C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9" name="Picture 8">
            <a:extLst>
              <a:ext uri="{FF2B5EF4-FFF2-40B4-BE49-F238E27FC236}">
                <a16:creationId xmlns:a16="http://schemas.microsoft.com/office/drawing/2014/main" id="{E3156455-CE31-4FC5-994F-9E91B0E551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64234" y="6358574"/>
            <a:ext cx="2146134" cy="384103"/>
          </a:xfrm>
          <a:prstGeom prst="rect">
            <a:avLst/>
          </a:prstGeom>
        </p:spPr>
      </p:pic>
    </p:spTree>
    <p:extLst>
      <p:ext uri="{BB962C8B-B14F-4D97-AF65-F5344CB8AC3E}">
        <p14:creationId xmlns:p14="http://schemas.microsoft.com/office/powerpoint/2010/main" val="3003678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FCEB0E-C437-4F9B-BBC9-8217571EE40F}" type="slidenum">
              <a:rPr lang="en-US" smtClean="0"/>
              <a:t>‹#›</a:t>
            </a:fld>
            <a:endParaRPr lang="en-US" dirty="0"/>
          </a:p>
        </p:txBody>
      </p:sp>
      <p:sp>
        <p:nvSpPr>
          <p:cNvPr id="8" name="Rectangle 7">
            <a:extLst>
              <a:ext uri="{FF2B5EF4-FFF2-40B4-BE49-F238E27FC236}">
                <a16:creationId xmlns:a16="http://schemas.microsoft.com/office/drawing/2014/main" id="{CA9E92E0-46B7-49A5-AF86-8207A146DA2A}"/>
              </a:ext>
            </a:extLst>
          </p:cNvPr>
          <p:cNvSpPr/>
          <p:nvPr userDrawn="1"/>
        </p:nvSpPr>
        <p:spPr>
          <a:xfrm>
            <a:off x="0" y="6243251"/>
            <a:ext cx="9144000" cy="614749"/>
          </a:xfrm>
          <a:prstGeom prst="rect">
            <a:avLst/>
          </a:prstGeom>
          <a:solidFill>
            <a:srgbClr val="124C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9" name="Picture 8">
            <a:extLst>
              <a:ext uri="{FF2B5EF4-FFF2-40B4-BE49-F238E27FC236}">
                <a16:creationId xmlns:a16="http://schemas.microsoft.com/office/drawing/2014/main" id="{D4497C0A-868F-4ADC-9ECC-1792F76618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64234" y="6358574"/>
            <a:ext cx="2146134" cy="384103"/>
          </a:xfrm>
          <a:prstGeom prst="rect">
            <a:avLst/>
          </a:prstGeom>
        </p:spPr>
      </p:pic>
    </p:spTree>
    <p:extLst>
      <p:ext uri="{BB962C8B-B14F-4D97-AF65-F5344CB8AC3E}">
        <p14:creationId xmlns:p14="http://schemas.microsoft.com/office/powerpoint/2010/main" val="2415315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5FCEB0E-C437-4F9B-BBC9-8217571EE40F}" type="slidenum">
              <a:rPr lang="en-US" smtClean="0"/>
              <a:t>‹#›</a:t>
            </a:fld>
            <a:endParaRPr lang="en-US" dirty="0"/>
          </a:p>
        </p:txBody>
      </p:sp>
      <p:sp>
        <p:nvSpPr>
          <p:cNvPr id="10" name="Rectangle 9"/>
          <p:cNvSpPr/>
          <p:nvPr userDrawn="1"/>
        </p:nvSpPr>
        <p:spPr>
          <a:xfrm>
            <a:off x="226743" y="6368533"/>
            <a:ext cx="1951047" cy="369332"/>
          </a:xfrm>
          <a:prstGeom prst="rect">
            <a:avLst/>
          </a:prstGeom>
        </p:spPr>
        <p:txBody>
          <a:bodyPr wrap="none">
            <a:spAutoFit/>
          </a:bodyPr>
          <a:lstStyle/>
          <a:p>
            <a:r>
              <a:rPr lang="en-US" sz="1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OSHCON Overview</a:t>
            </a:r>
            <a:endParaRPr lang="en-US" i="1" dirty="0">
              <a:solidFill>
                <a:schemeClr val="bg1"/>
              </a:solidFill>
            </a:endParaRPr>
          </a:p>
        </p:txBody>
      </p:sp>
    </p:spTree>
    <p:extLst>
      <p:ext uri="{BB962C8B-B14F-4D97-AF65-F5344CB8AC3E}">
        <p14:creationId xmlns:p14="http://schemas.microsoft.com/office/powerpoint/2010/main" val="3062206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5FCEB0E-C437-4F9B-BBC9-8217571EE40F}" type="slidenum">
              <a:rPr lang="en-US" smtClean="0"/>
              <a:t>‹#›</a:t>
            </a:fld>
            <a:endParaRPr lang="en-US" dirty="0"/>
          </a:p>
        </p:txBody>
      </p:sp>
      <p:sp>
        <p:nvSpPr>
          <p:cNvPr id="6" name="Rectangle 5"/>
          <p:cNvSpPr/>
          <p:nvPr userDrawn="1"/>
        </p:nvSpPr>
        <p:spPr>
          <a:xfrm>
            <a:off x="226743" y="6368533"/>
            <a:ext cx="1951047" cy="369332"/>
          </a:xfrm>
          <a:prstGeom prst="rect">
            <a:avLst/>
          </a:prstGeom>
        </p:spPr>
        <p:txBody>
          <a:bodyPr wrap="none">
            <a:spAutoFit/>
          </a:bodyPr>
          <a:lstStyle/>
          <a:p>
            <a:r>
              <a:rPr lang="en-US" sz="1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OSHCON Overview</a:t>
            </a:r>
            <a:endParaRPr lang="en-US" i="1" dirty="0">
              <a:solidFill>
                <a:schemeClr val="bg1"/>
              </a:solidFill>
            </a:endParaRPr>
          </a:p>
        </p:txBody>
      </p:sp>
    </p:spTree>
    <p:extLst>
      <p:ext uri="{BB962C8B-B14F-4D97-AF65-F5344CB8AC3E}">
        <p14:creationId xmlns:p14="http://schemas.microsoft.com/office/powerpoint/2010/main" val="25310121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5FCEB0E-C437-4F9B-BBC9-8217571EE40F}" type="slidenum">
              <a:rPr lang="en-US" smtClean="0"/>
              <a:t>‹#›</a:t>
            </a:fld>
            <a:endParaRPr lang="en-US" dirty="0"/>
          </a:p>
        </p:txBody>
      </p:sp>
      <p:sp>
        <p:nvSpPr>
          <p:cNvPr id="5" name="Rectangle 4"/>
          <p:cNvSpPr/>
          <p:nvPr userDrawn="1"/>
        </p:nvSpPr>
        <p:spPr>
          <a:xfrm>
            <a:off x="226743" y="6368533"/>
            <a:ext cx="1951047" cy="369332"/>
          </a:xfrm>
          <a:prstGeom prst="rect">
            <a:avLst/>
          </a:prstGeom>
        </p:spPr>
        <p:txBody>
          <a:bodyPr wrap="none">
            <a:spAutoFit/>
          </a:bodyPr>
          <a:lstStyle/>
          <a:p>
            <a:r>
              <a:rPr lang="en-US" sz="1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OSHCON Overview</a:t>
            </a:r>
            <a:endParaRPr lang="en-US" i="1" dirty="0">
              <a:solidFill>
                <a:schemeClr val="bg1"/>
              </a:solidFill>
            </a:endParaRPr>
          </a:p>
        </p:txBody>
      </p:sp>
    </p:spTree>
    <p:extLst>
      <p:ext uri="{BB962C8B-B14F-4D97-AF65-F5344CB8AC3E}">
        <p14:creationId xmlns:p14="http://schemas.microsoft.com/office/powerpoint/2010/main" val="2391632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FCEB0E-C437-4F9B-BBC9-8217571EE40F}" type="slidenum">
              <a:rPr lang="en-US" smtClean="0"/>
              <a:t>‹#›</a:t>
            </a:fld>
            <a:endParaRPr lang="en-US" dirty="0"/>
          </a:p>
        </p:txBody>
      </p:sp>
      <p:sp>
        <p:nvSpPr>
          <p:cNvPr id="8" name="Rectangle 7"/>
          <p:cNvSpPr/>
          <p:nvPr userDrawn="1"/>
        </p:nvSpPr>
        <p:spPr>
          <a:xfrm>
            <a:off x="226743" y="6368533"/>
            <a:ext cx="1951047" cy="369332"/>
          </a:xfrm>
          <a:prstGeom prst="rect">
            <a:avLst/>
          </a:prstGeom>
        </p:spPr>
        <p:txBody>
          <a:bodyPr wrap="none">
            <a:spAutoFit/>
          </a:bodyPr>
          <a:lstStyle/>
          <a:p>
            <a:r>
              <a:rPr lang="en-US" sz="1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OSHCON Overview</a:t>
            </a:r>
            <a:endParaRPr lang="en-US" i="1" dirty="0">
              <a:solidFill>
                <a:schemeClr val="bg1"/>
              </a:solidFill>
            </a:endParaRPr>
          </a:p>
        </p:txBody>
      </p:sp>
    </p:spTree>
    <p:extLst>
      <p:ext uri="{BB962C8B-B14F-4D97-AF65-F5344CB8AC3E}">
        <p14:creationId xmlns:p14="http://schemas.microsoft.com/office/powerpoint/2010/main" val="3929296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AA614E-8FB4-4085-B6E3-871B723A8EAC}"/>
              </a:ext>
            </a:extLst>
          </p:cNvPr>
          <p:cNvSpPr/>
          <p:nvPr userDrawn="1"/>
        </p:nvSpPr>
        <p:spPr>
          <a:xfrm>
            <a:off x="0" y="6243638"/>
            <a:ext cx="9144000" cy="614362"/>
          </a:xfrm>
          <a:prstGeom prst="rect">
            <a:avLst/>
          </a:prstGeom>
          <a:solidFill>
            <a:srgbClr val="124C9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en-US" sz="1350" dirty="0"/>
          </a:p>
        </p:txBody>
      </p:sp>
      <p:pic>
        <p:nvPicPr>
          <p:cNvPr id="5" name="Picture 11">
            <a:extLst>
              <a:ext uri="{FF2B5EF4-FFF2-40B4-BE49-F238E27FC236}">
                <a16:creationId xmlns:a16="http://schemas.microsoft.com/office/drawing/2014/main" id="{0C68FA9A-73C3-49D8-856A-D19E1B9FB9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64325" y="6357938"/>
            <a:ext cx="21463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F132A7D-03CC-422B-B6C2-DFF54A4EE352}"/>
              </a:ext>
            </a:extLst>
          </p:cNvPr>
          <p:cNvSpPr>
            <a:spLocks noGrp="1"/>
          </p:cNvSpPr>
          <p:nvPr>
            <p:ph type="sldNum" sz="quarter" idx="10"/>
          </p:nvPr>
        </p:nvSpPr>
        <p:spPr>
          <a:xfrm>
            <a:off x="7075488" y="6356350"/>
            <a:ext cx="2057400" cy="365125"/>
          </a:xfrm>
        </p:spPr>
        <p:txBody>
          <a:bodyPr/>
          <a:lstStyle>
            <a:lvl1pPr>
              <a:defRPr/>
            </a:lvl1pPr>
          </a:lstStyle>
          <a:p>
            <a:pPr>
              <a:defRPr/>
            </a:pPr>
            <a:fld id="{F257221D-5100-4146-A300-7508CCB364C4}" type="slidenum">
              <a:rPr lang="en-US"/>
              <a:pPr>
                <a:defRPr/>
              </a:pPr>
              <a:t>‹#›</a:t>
            </a:fld>
            <a:endParaRPr lang="en-US" dirty="0"/>
          </a:p>
        </p:txBody>
      </p:sp>
    </p:spTree>
    <p:extLst>
      <p:ext uri="{BB962C8B-B14F-4D97-AF65-F5344CB8AC3E}">
        <p14:creationId xmlns:p14="http://schemas.microsoft.com/office/powerpoint/2010/main" val="37438829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FCEB0E-C437-4F9B-BBC9-8217571EE40F}" type="slidenum">
              <a:rPr lang="en-US" smtClean="0"/>
              <a:t>‹#›</a:t>
            </a:fld>
            <a:endParaRPr lang="en-US" dirty="0"/>
          </a:p>
        </p:txBody>
      </p:sp>
      <p:sp>
        <p:nvSpPr>
          <p:cNvPr id="8" name="Rectangle 7"/>
          <p:cNvSpPr/>
          <p:nvPr userDrawn="1"/>
        </p:nvSpPr>
        <p:spPr>
          <a:xfrm>
            <a:off x="226743" y="6368533"/>
            <a:ext cx="1951047" cy="369332"/>
          </a:xfrm>
          <a:prstGeom prst="rect">
            <a:avLst/>
          </a:prstGeom>
        </p:spPr>
        <p:txBody>
          <a:bodyPr wrap="none">
            <a:spAutoFit/>
          </a:bodyPr>
          <a:lstStyle/>
          <a:p>
            <a:r>
              <a:rPr lang="en-US" sz="1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OSHCON Overview</a:t>
            </a:r>
            <a:endParaRPr lang="en-US" i="1" dirty="0">
              <a:solidFill>
                <a:schemeClr val="bg1"/>
              </a:solidFill>
            </a:endParaRPr>
          </a:p>
        </p:txBody>
      </p:sp>
    </p:spTree>
    <p:extLst>
      <p:ext uri="{BB962C8B-B14F-4D97-AF65-F5344CB8AC3E}">
        <p14:creationId xmlns:p14="http://schemas.microsoft.com/office/powerpoint/2010/main" val="3850826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FCEB0E-C437-4F9B-BBC9-8217571EE40F}" type="slidenum">
              <a:rPr lang="en-US" smtClean="0"/>
              <a:t>‹#›</a:t>
            </a:fld>
            <a:endParaRPr lang="en-US" dirty="0"/>
          </a:p>
        </p:txBody>
      </p:sp>
      <p:sp>
        <p:nvSpPr>
          <p:cNvPr id="7" name="Rectangle 6"/>
          <p:cNvSpPr/>
          <p:nvPr userDrawn="1"/>
        </p:nvSpPr>
        <p:spPr>
          <a:xfrm>
            <a:off x="226743" y="6368533"/>
            <a:ext cx="1951047" cy="369332"/>
          </a:xfrm>
          <a:prstGeom prst="rect">
            <a:avLst/>
          </a:prstGeom>
        </p:spPr>
        <p:txBody>
          <a:bodyPr wrap="none">
            <a:spAutoFit/>
          </a:bodyPr>
          <a:lstStyle/>
          <a:p>
            <a:r>
              <a:rPr lang="en-US" sz="1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OSHCON Overview</a:t>
            </a:r>
            <a:endParaRPr lang="en-US" i="1" dirty="0">
              <a:solidFill>
                <a:schemeClr val="bg1"/>
              </a:solidFill>
            </a:endParaRPr>
          </a:p>
        </p:txBody>
      </p:sp>
    </p:spTree>
    <p:extLst>
      <p:ext uri="{BB962C8B-B14F-4D97-AF65-F5344CB8AC3E}">
        <p14:creationId xmlns:p14="http://schemas.microsoft.com/office/powerpoint/2010/main" val="1016271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FCEB0E-C437-4F9B-BBC9-8217571EE40F}" type="slidenum">
              <a:rPr lang="en-US" smtClean="0"/>
              <a:t>‹#›</a:t>
            </a:fld>
            <a:endParaRPr lang="en-US" dirty="0"/>
          </a:p>
        </p:txBody>
      </p:sp>
      <p:sp>
        <p:nvSpPr>
          <p:cNvPr id="7" name="Rectangle 6"/>
          <p:cNvSpPr/>
          <p:nvPr userDrawn="1"/>
        </p:nvSpPr>
        <p:spPr>
          <a:xfrm>
            <a:off x="226743" y="6368533"/>
            <a:ext cx="1951047" cy="369332"/>
          </a:xfrm>
          <a:prstGeom prst="rect">
            <a:avLst/>
          </a:prstGeom>
        </p:spPr>
        <p:txBody>
          <a:bodyPr wrap="none">
            <a:spAutoFit/>
          </a:bodyPr>
          <a:lstStyle/>
          <a:p>
            <a:r>
              <a:rPr lang="en-US" sz="1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OSHCON Overview</a:t>
            </a:r>
            <a:endParaRPr lang="en-US" i="1" dirty="0">
              <a:solidFill>
                <a:schemeClr val="bg1"/>
              </a:solidFill>
            </a:endParaRPr>
          </a:p>
        </p:txBody>
      </p:sp>
    </p:spTree>
    <p:extLst>
      <p:ext uri="{BB962C8B-B14F-4D97-AF65-F5344CB8AC3E}">
        <p14:creationId xmlns:p14="http://schemas.microsoft.com/office/powerpoint/2010/main" val="4062614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9121B3-23BE-47FC-A594-4C502831B6EC}"/>
              </a:ext>
            </a:extLst>
          </p:cNvPr>
          <p:cNvSpPr>
            <a:spLocks noChangeArrowheads="1"/>
          </p:cNvSpPr>
          <p:nvPr userDrawn="1"/>
        </p:nvSpPr>
        <p:spPr bwMode="auto">
          <a:xfrm>
            <a:off x="227013" y="6369050"/>
            <a:ext cx="1951037" cy="36830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i="1" dirty="0">
                <a:solidFill>
                  <a:schemeClr val="bg1"/>
                </a:solidFill>
                <a:ea typeface="Calibri" panose="020F0502020204030204" pitchFamily="34" charset="0"/>
                <a:cs typeface="Times New Roman" panose="02020603050405020304" pitchFamily="18" charset="0"/>
              </a:rPr>
              <a:t>OSHCON Overview</a:t>
            </a:r>
          </a:p>
        </p:txBody>
      </p:sp>
      <p:sp>
        <p:nvSpPr>
          <p:cNvPr id="5" name="Rectangle 4">
            <a:extLst>
              <a:ext uri="{FF2B5EF4-FFF2-40B4-BE49-F238E27FC236}">
                <a16:creationId xmlns:a16="http://schemas.microsoft.com/office/drawing/2014/main" id="{4D755032-6AC4-473A-B8A7-86CD93F5C945}"/>
              </a:ext>
            </a:extLst>
          </p:cNvPr>
          <p:cNvSpPr/>
          <p:nvPr userDrawn="1"/>
        </p:nvSpPr>
        <p:spPr>
          <a:xfrm>
            <a:off x="0" y="6243638"/>
            <a:ext cx="9144000" cy="614362"/>
          </a:xfrm>
          <a:prstGeom prst="rect">
            <a:avLst/>
          </a:prstGeom>
          <a:solidFill>
            <a:srgbClr val="124C9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en-US" sz="1350" dirty="0"/>
          </a:p>
        </p:txBody>
      </p:sp>
      <p:pic>
        <p:nvPicPr>
          <p:cNvPr id="6" name="Picture 12">
            <a:extLst>
              <a:ext uri="{FF2B5EF4-FFF2-40B4-BE49-F238E27FC236}">
                <a16:creationId xmlns:a16="http://schemas.microsoft.com/office/drawing/2014/main" id="{7320D912-4802-4905-9167-B23302B6C36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64325" y="6357938"/>
            <a:ext cx="21463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705CC939-49FB-4070-926F-059CBB4195B8}"/>
              </a:ext>
            </a:extLst>
          </p:cNvPr>
          <p:cNvSpPr>
            <a:spLocks noGrp="1"/>
          </p:cNvSpPr>
          <p:nvPr>
            <p:ph type="dt" sz="half" idx="10"/>
          </p:nvPr>
        </p:nvSpPr>
        <p:spPr/>
        <p:txBody>
          <a:bodyPr/>
          <a:lstStyle>
            <a:lvl1pPr>
              <a:defRPr/>
            </a:lvl1pPr>
          </a:lstStyle>
          <a:p>
            <a:pPr>
              <a:defRPr/>
            </a:pPr>
            <a:endParaRPr lang="en-US" dirty="0"/>
          </a:p>
        </p:txBody>
      </p:sp>
      <p:sp>
        <p:nvSpPr>
          <p:cNvPr id="8" name="Footer Placeholder 4">
            <a:extLst>
              <a:ext uri="{FF2B5EF4-FFF2-40B4-BE49-F238E27FC236}">
                <a16:creationId xmlns:a16="http://schemas.microsoft.com/office/drawing/2014/main" id="{E99EA8A6-4873-43D2-AE73-CA2A755129EF}"/>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330DE02D-84F3-4CF5-BF83-211D9715EACD}"/>
              </a:ext>
            </a:extLst>
          </p:cNvPr>
          <p:cNvSpPr>
            <a:spLocks noGrp="1"/>
          </p:cNvSpPr>
          <p:nvPr>
            <p:ph type="sldNum" sz="quarter" idx="12"/>
          </p:nvPr>
        </p:nvSpPr>
        <p:spPr/>
        <p:txBody>
          <a:bodyPr/>
          <a:lstStyle>
            <a:lvl1pPr>
              <a:defRPr/>
            </a:lvl1pPr>
          </a:lstStyle>
          <a:p>
            <a:pPr>
              <a:defRPr/>
            </a:pPr>
            <a:fld id="{4EBCBC04-747C-4C01-B5F7-6D673E040336}" type="slidenum">
              <a:rPr lang="en-US"/>
              <a:pPr>
                <a:defRPr/>
              </a:pPr>
              <a:t>‹#›</a:t>
            </a:fld>
            <a:endParaRPr lang="en-US" dirty="0"/>
          </a:p>
        </p:txBody>
      </p:sp>
    </p:spTree>
    <p:extLst>
      <p:ext uri="{BB962C8B-B14F-4D97-AF65-F5344CB8AC3E}">
        <p14:creationId xmlns:p14="http://schemas.microsoft.com/office/powerpoint/2010/main" val="4240940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30D532-AFF3-47BD-A747-C68A66292ABA}"/>
              </a:ext>
            </a:extLst>
          </p:cNvPr>
          <p:cNvSpPr/>
          <p:nvPr userDrawn="1"/>
        </p:nvSpPr>
        <p:spPr>
          <a:xfrm>
            <a:off x="0" y="6243638"/>
            <a:ext cx="9144000" cy="614362"/>
          </a:xfrm>
          <a:prstGeom prst="rect">
            <a:avLst/>
          </a:prstGeom>
          <a:solidFill>
            <a:srgbClr val="124C9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en-US" sz="1350" dirty="0"/>
          </a:p>
        </p:txBody>
      </p:sp>
      <p:pic>
        <p:nvPicPr>
          <p:cNvPr id="6" name="Picture 11">
            <a:extLst>
              <a:ext uri="{FF2B5EF4-FFF2-40B4-BE49-F238E27FC236}">
                <a16:creationId xmlns:a16="http://schemas.microsoft.com/office/drawing/2014/main" id="{FD157AB6-4D53-457B-972F-359649BC78E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64325" y="6357938"/>
            <a:ext cx="21463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4">
            <a:extLst>
              <a:ext uri="{FF2B5EF4-FFF2-40B4-BE49-F238E27FC236}">
                <a16:creationId xmlns:a16="http://schemas.microsoft.com/office/drawing/2014/main" id="{0FDC18C8-06F1-4898-9181-C917DBEEF4B7}"/>
              </a:ext>
            </a:extLst>
          </p:cNvPr>
          <p:cNvSpPr>
            <a:spLocks noGrp="1"/>
          </p:cNvSpPr>
          <p:nvPr>
            <p:ph type="dt" sz="half" idx="10"/>
          </p:nvPr>
        </p:nvSpPr>
        <p:spPr/>
        <p:txBody>
          <a:bodyPr/>
          <a:lstStyle>
            <a:lvl1pPr>
              <a:defRPr/>
            </a:lvl1pPr>
          </a:lstStyle>
          <a:p>
            <a:pPr>
              <a:defRPr/>
            </a:pPr>
            <a:endParaRPr lang="en-US" dirty="0"/>
          </a:p>
        </p:txBody>
      </p:sp>
      <p:sp>
        <p:nvSpPr>
          <p:cNvPr id="8" name="Footer Placeholder 5">
            <a:extLst>
              <a:ext uri="{FF2B5EF4-FFF2-40B4-BE49-F238E27FC236}">
                <a16:creationId xmlns:a16="http://schemas.microsoft.com/office/drawing/2014/main" id="{76B8DA3F-D73B-4257-97C1-BBF997383C99}"/>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6">
            <a:extLst>
              <a:ext uri="{FF2B5EF4-FFF2-40B4-BE49-F238E27FC236}">
                <a16:creationId xmlns:a16="http://schemas.microsoft.com/office/drawing/2014/main" id="{46BB63B1-9826-4048-8572-6537986742CF}"/>
              </a:ext>
            </a:extLst>
          </p:cNvPr>
          <p:cNvSpPr>
            <a:spLocks noGrp="1"/>
          </p:cNvSpPr>
          <p:nvPr>
            <p:ph type="sldNum" sz="quarter" idx="12"/>
          </p:nvPr>
        </p:nvSpPr>
        <p:spPr/>
        <p:txBody>
          <a:bodyPr/>
          <a:lstStyle>
            <a:lvl1pPr>
              <a:defRPr/>
            </a:lvl1pPr>
          </a:lstStyle>
          <a:p>
            <a:pPr>
              <a:defRPr/>
            </a:pPr>
            <a:fld id="{6863B013-B241-4ADA-B6B4-DD3345048874}" type="slidenum">
              <a:rPr lang="en-US"/>
              <a:pPr>
                <a:defRPr/>
              </a:pPr>
              <a:t>‹#›</a:t>
            </a:fld>
            <a:endParaRPr lang="en-US" dirty="0"/>
          </a:p>
        </p:txBody>
      </p:sp>
    </p:spTree>
    <p:extLst>
      <p:ext uri="{BB962C8B-B14F-4D97-AF65-F5344CB8AC3E}">
        <p14:creationId xmlns:p14="http://schemas.microsoft.com/office/powerpoint/2010/main" val="860970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FA8427-7076-4030-9280-0EA58E5B2989}"/>
              </a:ext>
            </a:extLst>
          </p:cNvPr>
          <p:cNvSpPr>
            <a:spLocks noChangeArrowheads="1"/>
          </p:cNvSpPr>
          <p:nvPr userDrawn="1"/>
        </p:nvSpPr>
        <p:spPr bwMode="auto">
          <a:xfrm>
            <a:off x="227013" y="6369050"/>
            <a:ext cx="1951037" cy="36830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i="1" dirty="0">
                <a:solidFill>
                  <a:schemeClr val="bg1"/>
                </a:solidFill>
                <a:ea typeface="Calibri" panose="020F0502020204030204" pitchFamily="34" charset="0"/>
                <a:cs typeface="Times New Roman" panose="02020603050405020304" pitchFamily="18" charset="0"/>
              </a:rPr>
              <a:t>OSHCON Overview</a:t>
            </a:r>
          </a:p>
        </p:txBody>
      </p:sp>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A5C34A80-9DD7-4887-BC3C-4E3C05951E0D}"/>
              </a:ext>
            </a:extLst>
          </p:cNvPr>
          <p:cNvSpPr>
            <a:spLocks noGrp="1"/>
          </p:cNvSpPr>
          <p:nvPr>
            <p:ph type="ftr" sz="quarter" idx="10"/>
          </p:nvPr>
        </p:nvSpPr>
        <p:spPr/>
        <p:txBody>
          <a:bodyPr/>
          <a:lstStyle>
            <a:lvl1pPr>
              <a:defRPr/>
            </a:lvl1pPr>
          </a:lstStyle>
          <a:p>
            <a:pPr>
              <a:defRPr/>
            </a:pPr>
            <a:endParaRPr lang="en-US" dirty="0"/>
          </a:p>
        </p:txBody>
      </p:sp>
      <p:sp>
        <p:nvSpPr>
          <p:cNvPr id="9" name="Slide Number Placeholder 8">
            <a:extLst>
              <a:ext uri="{FF2B5EF4-FFF2-40B4-BE49-F238E27FC236}">
                <a16:creationId xmlns:a16="http://schemas.microsoft.com/office/drawing/2014/main" id="{5E2F8CB3-961C-417E-8685-2FB37B33DE97}"/>
              </a:ext>
            </a:extLst>
          </p:cNvPr>
          <p:cNvSpPr>
            <a:spLocks noGrp="1"/>
          </p:cNvSpPr>
          <p:nvPr>
            <p:ph type="sldNum" sz="quarter" idx="11"/>
          </p:nvPr>
        </p:nvSpPr>
        <p:spPr/>
        <p:txBody>
          <a:bodyPr/>
          <a:lstStyle>
            <a:lvl1pPr>
              <a:defRPr/>
            </a:lvl1pPr>
          </a:lstStyle>
          <a:p>
            <a:pPr>
              <a:defRPr/>
            </a:pPr>
            <a:fld id="{7A73E150-C280-41E9-8674-70B49EA6C002}" type="slidenum">
              <a:rPr lang="en-US"/>
              <a:pPr>
                <a:defRPr/>
              </a:pPr>
              <a:t>‹#›</a:t>
            </a:fld>
            <a:endParaRPr lang="en-US" dirty="0"/>
          </a:p>
        </p:txBody>
      </p:sp>
    </p:spTree>
    <p:extLst>
      <p:ext uri="{BB962C8B-B14F-4D97-AF65-F5344CB8AC3E}">
        <p14:creationId xmlns:p14="http://schemas.microsoft.com/office/powerpoint/2010/main" val="2058543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9D800C-B8F5-40BA-A37C-2DEF3AB49121}"/>
              </a:ext>
            </a:extLst>
          </p:cNvPr>
          <p:cNvSpPr>
            <a:spLocks noChangeArrowheads="1"/>
          </p:cNvSpPr>
          <p:nvPr userDrawn="1"/>
        </p:nvSpPr>
        <p:spPr bwMode="auto">
          <a:xfrm>
            <a:off x="227013" y="6369050"/>
            <a:ext cx="1951037" cy="36830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i="1" dirty="0">
                <a:solidFill>
                  <a:schemeClr val="bg1"/>
                </a:solidFill>
                <a:ea typeface="Calibri" panose="020F0502020204030204" pitchFamily="34" charset="0"/>
                <a:cs typeface="Times New Roman" panose="02020603050405020304" pitchFamily="18" charset="0"/>
              </a:rPr>
              <a:t>OSHCON Overview</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08D20427-D23B-48CC-8D8C-CA349E4E2E08}"/>
              </a:ext>
            </a:extLst>
          </p:cNvPr>
          <p:cNvSpPr>
            <a:spLocks noGrp="1"/>
          </p:cNvSpPr>
          <p:nvPr>
            <p:ph type="dt" sz="half" idx="10"/>
          </p:nvPr>
        </p:nvSpPr>
        <p:spPr/>
        <p:txBody>
          <a:bodyPr/>
          <a:lstStyle>
            <a:lvl1pPr>
              <a:defRPr/>
            </a:lvl1pPr>
          </a:lstStyle>
          <a:p>
            <a:pPr>
              <a:defRPr/>
            </a:pPr>
            <a:endParaRPr lang="en-US" dirty="0"/>
          </a:p>
        </p:txBody>
      </p:sp>
      <p:sp>
        <p:nvSpPr>
          <p:cNvPr id="5" name="Footer Placeholder 3">
            <a:extLst>
              <a:ext uri="{FF2B5EF4-FFF2-40B4-BE49-F238E27FC236}">
                <a16:creationId xmlns:a16="http://schemas.microsoft.com/office/drawing/2014/main" id="{B735E310-B7FD-4A32-964D-AE962E4BBF7C}"/>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4">
            <a:extLst>
              <a:ext uri="{FF2B5EF4-FFF2-40B4-BE49-F238E27FC236}">
                <a16:creationId xmlns:a16="http://schemas.microsoft.com/office/drawing/2014/main" id="{DBC57EFD-6C40-4BC8-8C65-465960B8122F}"/>
              </a:ext>
            </a:extLst>
          </p:cNvPr>
          <p:cNvSpPr>
            <a:spLocks noGrp="1"/>
          </p:cNvSpPr>
          <p:nvPr>
            <p:ph type="sldNum" sz="quarter" idx="12"/>
          </p:nvPr>
        </p:nvSpPr>
        <p:spPr/>
        <p:txBody>
          <a:bodyPr/>
          <a:lstStyle>
            <a:lvl1pPr>
              <a:defRPr/>
            </a:lvl1pPr>
          </a:lstStyle>
          <a:p>
            <a:pPr>
              <a:defRPr/>
            </a:pPr>
            <a:fld id="{74B176BA-2274-48A9-853E-3836D0EDC314}" type="slidenum">
              <a:rPr lang="en-US"/>
              <a:pPr>
                <a:defRPr/>
              </a:pPr>
              <a:t>‹#›</a:t>
            </a:fld>
            <a:endParaRPr lang="en-US" dirty="0"/>
          </a:p>
        </p:txBody>
      </p:sp>
    </p:spTree>
    <p:extLst>
      <p:ext uri="{BB962C8B-B14F-4D97-AF65-F5344CB8AC3E}">
        <p14:creationId xmlns:p14="http://schemas.microsoft.com/office/powerpoint/2010/main" val="289190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E4B22A-3C39-4B44-9041-69BA050B9503}"/>
              </a:ext>
            </a:extLst>
          </p:cNvPr>
          <p:cNvSpPr>
            <a:spLocks noChangeArrowheads="1"/>
          </p:cNvSpPr>
          <p:nvPr userDrawn="1"/>
        </p:nvSpPr>
        <p:spPr bwMode="auto">
          <a:xfrm>
            <a:off x="227013" y="6369050"/>
            <a:ext cx="1951037" cy="36830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i="1" dirty="0">
                <a:solidFill>
                  <a:schemeClr val="bg1"/>
                </a:solidFill>
                <a:ea typeface="Calibri" panose="020F0502020204030204" pitchFamily="34" charset="0"/>
                <a:cs typeface="Times New Roman" panose="02020603050405020304" pitchFamily="18" charset="0"/>
              </a:rPr>
              <a:t>OSHCON Overview</a:t>
            </a:r>
          </a:p>
        </p:txBody>
      </p:sp>
      <p:sp>
        <p:nvSpPr>
          <p:cNvPr id="3" name="Date Placeholder 1">
            <a:extLst>
              <a:ext uri="{FF2B5EF4-FFF2-40B4-BE49-F238E27FC236}">
                <a16:creationId xmlns:a16="http://schemas.microsoft.com/office/drawing/2014/main" id="{0DA8DA61-AE4B-43E4-AECE-DDC0D1DBE041}"/>
              </a:ext>
            </a:extLst>
          </p:cNvPr>
          <p:cNvSpPr>
            <a:spLocks noGrp="1"/>
          </p:cNvSpPr>
          <p:nvPr>
            <p:ph type="dt" sz="half" idx="10"/>
          </p:nvPr>
        </p:nvSpPr>
        <p:spPr/>
        <p:txBody>
          <a:bodyPr/>
          <a:lstStyle>
            <a:lvl1pPr>
              <a:defRPr/>
            </a:lvl1pPr>
          </a:lstStyle>
          <a:p>
            <a:pPr>
              <a:defRPr/>
            </a:pPr>
            <a:endParaRPr lang="en-US" dirty="0"/>
          </a:p>
        </p:txBody>
      </p:sp>
      <p:sp>
        <p:nvSpPr>
          <p:cNvPr id="4" name="Footer Placeholder 2">
            <a:extLst>
              <a:ext uri="{FF2B5EF4-FFF2-40B4-BE49-F238E27FC236}">
                <a16:creationId xmlns:a16="http://schemas.microsoft.com/office/drawing/2014/main" id="{F4AF1D59-D613-4813-BB64-52C88DF474FE}"/>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3">
            <a:extLst>
              <a:ext uri="{FF2B5EF4-FFF2-40B4-BE49-F238E27FC236}">
                <a16:creationId xmlns:a16="http://schemas.microsoft.com/office/drawing/2014/main" id="{FA2FC3E7-D3EA-464E-A614-52CE7122D468}"/>
              </a:ext>
            </a:extLst>
          </p:cNvPr>
          <p:cNvSpPr>
            <a:spLocks noGrp="1"/>
          </p:cNvSpPr>
          <p:nvPr>
            <p:ph type="sldNum" sz="quarter" idx="12"/>
          </p:nvPr>
        </p:nvSpPr>
        <p:spPr/>
        <p:txBody>
          <a:bodyPr/>
          <a:lstStyle>
            <a:lvl1pPr>
              <a:defRPr/>
            </a:lvl1pPr>
          </a:lstStyle>
          <a:p>
            <a:pPr>
              <a:defRPr/>
            </a:pPr>
            <a:fld id="{EB90EB78-B7FB-4485-BB92-69D27FC69217}" type="slidenum">
              <a:rPr lang="en-US"/>
              <a:pPr>
                <a:defRPr/>
              </a:pPr>
              <a:t>‹#›</a:t>
            </a:fld>
            <a:endParaRPr lang="en-US" dirty="0"/>
          </a:p>
        </p:txBody>
      </p:sp>
    </p:spTree>
    <p:extLst>
      <p:ext uri="{BB962C8B-B14F-4D97-AF65-F5344CB8AC3E}">
        <p14:creationId xmlns:p14="http://schemas.microsoft.com/office/powerpoint/2010/main" val="2698400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F2EFC6-021C-44B7-90DD-71CEF8929097}"/>
              </a:ext>
            </a:extLst>
          </p:cNvPr>
          <p:cNvSpPr>
            <a:spLocks noChangeArrowheads="1"/>
          </p:cNvSpPr>
          <p:nvPr userDrawn="1"/>
        </p:nvSpPr>
        <p:spPr bwMode="auto">
          <a:xfrm>
            <a:off x="227013" y="6369050"/>
            <a:ext cx="1951037" cy="36830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i="1" dirty="0">
                <a:solidFill>
                  <a:schemeClr val="bg1"/>
                </a:solidFill>
                <a:ea typeface="Calibri" panose="020F0502020204030204" pitchFamily="34" charset="0"/>
                <a:cs typeface="Times New Roman" panose="02020603050405020304" pitchFamily="18" charset="0"/>
              </a:rPr>
              <a:t>OSHCON Overview</a:t>
            </a:r>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DA1CFD43-E268-4364-A239-96A4BC87EC34}"/>
              </a:ext>
            </a:extLst>
          </p:cNvPr>
          <p:cNvSpPr>
            <a:spLocks noGrp="1"/>
          </p:cNvSpPr>
          <p:nvPr>
            <p:ph type="dt" sz="half" idx="10"/>
          </p:nvPr>
        </p:nvSpPr>
        <p:spPr/>
        <p:txBody>
          <a:bodyPr/>
          <a:lstStyle>
            <a:lvl1pPr>
              <a:defRPr/>
            </a:lvl1pPr>
          </a:lstStyle>
          <a:p>
            <a:pPr>
              <a:defRPr/>
            </a:pPr>
            <a:endParaRPr lang="en-US" dirty="0"/>
          </a:p>
        </p:txBody>
      </p:sp>
      <p:sp>
        <p:nvSpPr>
          <p:cNvPr id="7" name="Footer Placeholder 5">
            <a:extLst>
              <a:ext uri="{FF2B5EF4-FFF2-40B4-BE49-F238E27FC236}">
                <a16:creationId xmlns:a16="http://schemas.microsoft.com/office/drawing/2014/main" id="{365C13BD-EA06-4DA1-BA0D-40563AACAB26}"/>
              </a:ext>
            </a:extLst>
          </p:cNvPr>
          <p:cNvSpPr>
            <a:spLocks noGrp="1"/>
          </p:cNvSpPr>
          <p:nvPr>
            <p:ph type="ftr" sz="quarter" idx="11"/>
          </p:nvPr>
        </p:nvSpPr>
        <p:spPr/>
        <p:txBody>
          <a:bodyPr/>
          <a:lstStyle>
            <a:lvl1pPr>
              <a:defRPr/>
            </a:lvl1pPr>
          </a:lstStyle>
          <a:p>
            <a:pPr>
              <a:defRPr/>
            </a:pPr>
            <a:endParaRPr lang="en-US" dirty="0"/>
          </a:p>
        </p:txBody>
      </p:sp>
      <p:sp>
        <p:nvSpPr>
          <p:cNvPr id="8" name="Slide Number Placeholder 6">
            <a:extLst>
              <a:ext uri="{FF2B5EF4-FFF2-40B4-BE49-F238E27FC236}">
                <a16:creationId xmlns:a16="http://schemas.microsoft.com/office/drawing/2014/main" id="{A1B40BC9-7FB9-48FA-A940-2FD0F38BF5B7}"/>
              </a:ext>
            </a:extLst>
          </p:cNvPr>
          <p:cNvSpPr>
            <a:spLocks noGrp="1"/>
          </p:cNvSpPr>
          <p:nvPr>
            <p:ph type="sldNum" sz="quarter" idx="12"/>
          </p:nvPr>
        </p:nvSpPr>
        <p:spPr/>
        <p:txBody>
          <a:bodyPr/>
          <a:lstStyle>
            <a:lvl1pPr>
              <a:defRPr/>
            </a:lvl1pPr>
          </a:lstStyle>
          <a:p>
            <a:pPr>
              <a:defRPr/>
            </a:pPr>
            <a:fld id="{C4A6E59F-B438-4BB3-BE56-08B9CCCD734F}" type="slidenum">
              <a:rPr lang="en-US"/>
              <a:pPr>
                <a:defRPr/>
              </a:pPr>
              <a:t>‹#›</a:t>
            </a:fld>
            <a:endParaRPr lang="en-US" dirty="0"/>
          </a:p>
        </p:txBody>
      </p:sp>
    </p:spTree>
    <p:extLst>
      <p:ext uri="{BB962C8B-B14F-4D97-AF65-F5344CB8AC3E}">
        <p14:creationId xmlns:p14="http://schemas.microsoft.com/office/powerpoint/2010/main" val="2194340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AF7744-3848-471C-B603-9499C3CAF7AB}"/>
              </a:ext>
            </a:extLst>
          </p:cNvPr>
          <p:cNvSpPr>
            <a:spLocks noChangeArrowheads="1"/>
          </p:cNvSpPr>
          <p:nvPr userDrawn="1"/>
        </p:nvSpPr>
        <p:spPr bwMode="auto">
          <a:xfrm>
            <a:off x="227013" y="6369050"/>
            <a:ext cx="1951037" cy="36830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i="1" dirty="0">
                <a:solidFill>
                  <a:schemeClr val="bg1"/>
                </a:solidFill>
                <a:ea typeface="Calibri" panose="020F0502020204030204" pitchFamily="34" charset="0"/>
                <a:cs typeface="Times New Roman" panose="02020603050405020304" pitchFamily="18" charset="0"/>
              </a:rPr>
              <a:t>OSHCON Overview</a:t>
            </a:r>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EBA48818-5DB9-4514-B663-29E11E6D026C}"/>
              </a:ext>
            </a:extLst>
          </p:cNvPr>
          <p:cNvSpPr>
            <a:spLocks noGrp="1"/>
          </p:cNvSpPr>
          <p:nvPr>
            <p:ph type="dt" sz="half" idx="10"/>
          </p:nvPr>
        </p:nvSpPr>
        <p:spPr/>
        <p:txBody>
          <a:bodyPr/>
          <a:lstStyle>
            <a:lvl1pPr>
              <a:defRPr/>
            </a:lvl1pPr>
          </a:lstStyle>
          <a:p>
            <a:pPr>
              <a:defRPr/>
            </a:pPr>
            <a:endParaRPr lang="en-US" dirty="0"/>
          </a:p>
        </p:txBody>
      </p:sp>
      <p:sp>
        <p:nvSpPr>
          <p:cNvPr id="7" name="Footer Placeholder 5">
            <a:extLst>
              <a:ext uri="{FF2B5EF4-FFF2-40B4-BE49-F238E27FC236}">
                <a16:creationId xmlns:a16="http://schemas.microsoft.com/office/drawing/2014/main" id="{03EE8C56-E00A-442B-AD37-5477FEB42AC4}"/>
              </a:ext>
            </a:extLst>
          </p:cNvPr>
          <p:cNvSpPr>
            <a:spLocks noGrp="1"/>
          </p:cNvSpPr>
          <p:nvPr>
            <p:ph type="ftr" sz="quarter" idx="11"/>
          </p:nvPr>
        </p:nvSpPr>
        <p:spPr/>
        <p:txBody>
          <a:bodyPr/>
          <a:lstStyle>
            <a:lvl1pPr>
              <a:defRPr/>
            </a:lvl1pPr>
          </a:lstStyle>
          <a:p>
            <a:pPr>
              <a:defRPr/>
            </a:pPr>
            <a:endParaRPr lang="en-US" dirty="0"/>
          </a:p>
        </p:txBody>
      </p:sp>
      <p:sp>
        <p:nvSpPr>
          <p:cNvPr id="8" name="Slide Number Placeholder 6">
            <a:extLst>
              <a:ext uri="{FF2B5EF4-FFF2-40B4-BE49-F238E27FC236}">
                <a16:creationId xmlns:a16="http://schemas.microsoft.com/office/drawing/2014/main" id="{A65DD49C-186D-429D-86F4-CB9F8AF897A6}"/>
              </a:ext>
            </a:extLst>
          </p:cNvPr>
          <p:cNvSpPr>
            <a:spLocks noGrp="1"/>
          </p:cNvSpPr>
          <p:nvPr>
            <p:ph type="sldNum" sz="quarter" idx="12"/>
          </p:nvPr>
        </p:nvSpPr>
        <p:spPr/>
        <p:txBody>
          <a:bodyPr/>
          <a:lstStyle>
            <a:lvl1pPr>
              <a:defRPr/>
            </a:lvl1pPr>
          </a:lstStyle>
          <a:p>
            <a:pPr>
              <a:defRPr/>
            </a:pPr>
            <a:fld id="{6CA38489-375B-4F50-98FD-8026F8C8A0A0}" type="slidenum">
              <a:rPr lang="en-US"/>
              <a:pPr>
                <a:defRPr/>
              </a:pPr>
              <a:t>‹#›</a:t>
            </a:fld>
            <a:endParaRPr lang="en-US" dirty="0"/>
          </a:p>
        </p:txBody>
      </p:sp>
    </p:spTree>
    <p:extLst>
      <p:ext uri="{BB962C8B-B14F-4D97-AF65-F5344CB8AC3E}">
        <p14:creationId xmlns:p14="http://schemas.microsoft.com/office/powerpoint/2010/main" val="1957597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BD12EA9-BF82-4E68-97B8-911BA4D7E3F8}"/>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92F0F7B-2505-4D5A-817F-EEFDCB3CCD41}"/>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99BB9FE-6D1D-407E-BE7F-82273A2ABF7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dirty="0"/>
          </a:p>
        </p:txBody>
      </p:sp>
      <p:sp>
        <p:nvSpPr>
          <p:cNvPr id="5" name="Footer Placeholder 4">
            <a:extLst>
              <a:ext uri="{FF2B5EF4-FFF2-40B4-BE49-F238E27FC236}">
                <a16:creationId xmlns:a16="http://schemas.microsoft.com/office/drawing/2014/main" id="{F4DB280E-CFC5-4C88-BF9D-18305B87CBA2}"/>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a:extLst>
              <a:ext uri="{FF2B5EF4-FFF2-40B4-BE49-F238E27FC236}">
                <a16:creationId xmlns:a16="http://schemas.microsoft.com/office/drawing/2014/main" id="{DE262D36-A673-49E3-B082-7ADBF700CEF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C8B94012-4127-4C51-994A-9AF5A1DC3BC1}" type="slidenum">
              <a:rPr lang="en-US"/>
              <a:pPr>
                <a:defRPr/>
              </a:pPr>
              <a:t>‹#›</a:t>
            </a:fld>
            <a:endParaRPr lang="en-US" dirty="0"/>
          </a:p>
        </p:txBody>
      </p:sp>
      <p:sp>
        <p:nvSpPr>
          <p:cNvPr id="9" name="Rectangle 8">
            <a:extLst>
              <a:ext uri="{FF2B5EF4-FFF2-40B4-BE49-F238E27FC236}">
                <a16:creationId xmlns:a16="http://schemas.microsoft.com/office/drawing/2014/main" id="{5860DB63-DB51-4DA1-9559-580F1494F438}"/>
              </a:ext>
            </a:extLst>
          </p:cNvPr>
          <p:cNvSpPr/>
          <p:nvPr userDrawn="1"/>
        </p:nvSpPr>
        <p:spPr>
          <a:xfrm>
            <a:off x="0" y="6170613"/>
            <a:ext cx="9144000" cy="730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en-US" sz="1350" dirty="0"/>
          </a:p>
        </p:txBody>
      </p:sp>
      <p:pic>
        <p:nvPicPr>
          <p:cNvPr id="1032" name="Picture 10">
            <a:extLst>
              <a:ext uri="{FF2B5EF4-FFF2-40B4-BE49-F238E27FC236}">
                <a16:creationId xmlns:a16="http://schemas.microsoft.com/office/drawing/2014/main" id="{CC038C0B-164A-45D4-8BB5-7DA93CDDE51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664325" y="6357938"/>
            <a:ext cx="21463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99"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FCEB0E-C437-4F9B-BBC9-8217571EE40F}" type="slidenum">
              <a:rPr lang="en-US" smtClean="0"/>
              <a:t>‹#›</a:t>
            </a:fld>
            <a:endParaRPr lang="en-US" dirty="0"/>
          </a:p>
        </p:txBody>
      </p:sp>
      <p:sp>
        <p:nvSpPr>
          <p:cNvPr id="9" name="Rectangle 8"/>
          <p:cNvSpPr/>
          <p:nvPr userDrawn="1"/>
        </p:nvSpPr>
        <p:spPr>
          <a:xfrm>
            <a:off x="0" y="6170655"/>
            <a:ext cx="9144000" cy="725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11" name="Picture 10">
            <a:extLst>
              <a:ext uri="{FF2B5EF4-FFF2-40B4-BE49-F238E27FC236}">
                <a16:creationId xmlns:a16="http://schemas.microsoft.com/office/drawing/2014/main" id="{9AE9998A-E6B6-4BC7-852D-BF669D350F3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664234" y="6358574"/>
            <a:ext cx="2146134" cy="384103"/>
          </a:xfrm>
          <a:prstGeom prst="rect">
            <a:avLst/>
          </a:prstGeom>
        </p:spPr>
      </p:pic>
    </p:spTree>
    <p:extLst>
      <p:ext uri="{BB962C8B-B14F-4D97-AF65-F5344CB8AC3E}">
        <p14:creationId xmlns:p14="http://schemas.microsoft.com/office/powerpoint/2010/main" val="1147492260"/>
      </p:ext>
    </p:extLst>
  </p:cSld>
  <p:clrMap bg1="lt1" tx1="dk1" bg2="lt2" tx2="dk2" accent1="accent1" accent2="accent2" accent3="accent3" accent4="accent4" accent5="accent5" accent6="accent6" hlink="hlink" folHlink="folHlink"/>
  <p:sldLayoutIdLst>
    <p:sldLayoutId id="2147484311" r:id="rId1"/>
    <p:sldLayoutId id="2147484312" r:id="rId2"/>
    <p:sldLayoutId id="2147484313" r:id="rId3"/>
    <p:sldLayoutId id="2147484314" r:id="rId4"/>
    <p:sldLayoutId id="2147484315" r:id="rId5"/>
    <p:sldLayoutId id="2147484316" r:id="rId6"/>
    <p:sldLayoutId id="2147484317" r:id="rId7"/>
    <p:sldLayoutId id="2147484318" r:id="rId8"/>
    <p:sldLayoutId id="2147484319" r:id="rId9"/>
    <p:sldLayoutId id="2147484320" r:id="rId10"/>
    <p:sldLayoutId id="214748432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txoshcon.com/" TargetMode="External"/><Relationship Id="rId3" Type="http://schemas.openxmlformats.org/officeDocument/2006/relationships/image" Target="../media/image2.jpeg"/><Relationship Id="rId7" Type="http://schemas.openxmlformats.org/officeDocument/2006/relationships/hyperlink" Target="http://www.osha.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hyperlink" Target="mailto:barb.fox@tdi.Texas.gov" TargetMode="External"/><Relationship Id="rId4" Type="http://schemas.openxmlformats.org/officeDocument/2006/relationships/hyperlink" Target="mailto:darrell.Lofton@tdi.Texas.gov"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hyperlink" Target="http://www.txoshcon.com/" TargetMode="Externa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hyperlink" Target="https://www.tdi.texas.gov/wc/safety/videoresources/index.html" TargetMode="External"/><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https://content.govdelivery.com/attachments/fancy_images/USDOL/2022/02/5506078/dyk-banner-original_original.jpg" TargetMode="External"/><Relationship Id="rId2" Type="http://schemas.openxmlformats.org/officeDocument/2006/relationships/hyperlink" Target="https://gcc02.safelinks.protection.outlook.com/?url=https%3A%2F%2Flnks.gd%2Fl%2FeyJhbGciOiJIUzI1NiJ9.eyJidWxsZXRpbl9saW5rX2lkIjoxMDAsInVyaSI6ImJwMjpjbGljayIsImJ1bGxldGluX2lkIjoiMjAyMzAyMDYuNzEwODY4MTEiLCJ1cmwiOiJodHRwczovL3d3dy5vc2hhLmdvdiJ9.vg1Bt4sYWibMDEzvXepHQAGVmtUR5EIcbngQg8SWYl0%2Fs%2F68512506%2Fbr%2F154040021396-l&amp;data=05%7C01%7CBarb.Fox%40tdi.texas.gov%7C4e299e8ca0fc477ca95e08db08715fc4%7C6c600c887a50421a9817a970a01aed2a%7C0%7C0%7C638113055245211266%7CUnknown%7CTWFpbGZsb3d8eyJWIjoiMC4wLjAwMDAiLCJQIjoiV2luMzIiLCJBTiI6Ik1haWwiLCJXVCI6Mn0%3D%7C3000%7C%7C%7C&amp;sdata=n1eqL1L13jWMixhar%2FjVXNLyZRFGt%2B2j%2FOeVvMMpgxk%3D&amp;reserved=0" TargetMode="Externa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5.xml"/><Relationship Id="rId5" Type="http://schemas.openxmlformats.org/officeDocument/2006/relationships/hyperlink" Target="https://www.osha.gov/recordkeeping/tutorial.html" TargetMode="Externa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hyperlink" Target="https://www.osha.gov/recordkeeping/NAICScodesforelectronicsubmission.html" TargetMode="External"/><Relationship Id="rId2" Type="http://schemas.openxmlformats.org/officeDocument/2006/relationships/hyperlink" Target="http://www.osha.gov/injuryreporting"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hyperlink" Target="http://www.osha.gov/report.html"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mailto:oshcon@tdi.Texas.gov" TargetMode="External"/><Relationship Id="rId7" Type="http://schemas.openxmlformats.org/officeDocument/2006/relationships/hyperlink" Target="mailto:barb.fox@tdi.Texas.gov" TargetMode="External"/><Relationship Id="rId2" Type="http://schemas.openxmlformats.org/officeDocument/2006/relationships/hyperlink" Target="https://www.txoshcon.com/" TargetMode="External"/><Relationship Id="rId1" Type="http://schemas.openxmlformats.org/officeDocument/2006/relationships/slideLayout" Target="../slideLayouts/slideLayout2.xml"/><Relationship Id="rId6" Type="http://schemas.openxmlformats.org/officeDocument/2006/relationships/hyperlink" Target="mailto:darrell.lofton@tdi.texas.gov" TargetMode="External"/><Relationship Id="rId5" Type="http://schemas.openxmlformats.org/officeDocument/2006/relationships/image" Target="../media/image44.jpeg"/><Relationship Id="rId4" Type="http://schemas.openxmlformats.org/officeDocument/2006/relationships/hyperlink" Target="https://www.tdi.texas.gov/wc/safety/safehealthupdate.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www.txoshcon.com/" TargetMode="External"/><Relationship Id="rId4" Type="http://schemas.openxmlformats.org/officeDocument/2006/relationships/hyperlink" Target="http://www.osha.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hyperlink" Target="https://www.txoshcon.com/"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48166" y="151137"/>
            <a:ext cx="9292166" cy="2125231"/>
          </a:xfrm>
        </p:spPr>
        <p:txBody>
          <a:bodyPr>
            <a:noAutofit/>
          </a:bodyPr>
          <a:lstStyle/>
          <a:p>
            <a:pPr>
              <a:lnSpc>
                <a:spcPct val="100000"/>
              </a:lnSpc>
              <a:spcAft>
                <a:spcPts val="3000"/>
              </a:spcAft>
            </a:pPr>
            <a:br>
              <a:rPr lang="en-US" altLang="en-US" sz="2200" b="1" dirty="0">
                <a:latin typeface="Calibri" panose="020F0502020204030204" pitchFamily="34" charset="0"/>
              </a:rPr>
            </a:br>
            <a:br>
              <a:rPr lang="en-US" altLang="en-US" sz="2200" b="1" dirty="0">
                <a:latin typeface="Calibri" panose="020F0502020204030204" pitchFamily="34" charset="0"/>
              </a:rPr>
            </a:br>
            <a:br>
              <a:rPr lang="en-US" altLang="en-US" sz="2200" b="1" dirty="0">
                <a:latin typeface="Calibri" panose="020F0502020204030204" pitchFamily="34" charset="0"/>
              </a:rPr>
            </a:br>
            <a:br>
              <a:rPr lang="en-US" altLang="en-US" sz="2200" b="1" dirty="0">
                <a:latin typeface="Calibri" panose="020F0502020204030204" pitchFamily="34" charset="0"/>
              </a:rPr>
            </a:br>
            <a:br>
              <a:rPr lang="en-US" altLang="en-US" sz="2200" b="1" dirty="0">
                <a:latin typeface="Calibri" panose="020F0502020204030204" pitchFamily="34" charset="0"/>
              </a:rPr>
            </a:br>
            <a:br>
              <a:rPr lang="en-US" altLang="en-US" sz="2200" b="1" dirty="0">
                <a:latin typeface="Calibri" panose="020F0502020204030204" pitchFamily="34" charset="0"/>
              </a:rPr>
            </a:br>
            <a:br>
              <a:rPr lang="en-US" altLang="en-US" sz="2200" b="1" dirty="0">
                <a:latin typeface="Calibri" panose="020F0502020204030204" pitchFamily="34" charset="0"/>
              </a:rPr>
            </a:br>
            <a:br>
              <a:rPr lang="en-US" altLang="en-US" sz="2200" b="1" dirty="0">
                <a:latin typeface="Calibri" panose="020F0502020204030204" pitchFamily="34" charset="0"/>
              </a:rPr>
            </a:br>
            <a:br>
              <a:rPr lang="en-US" altLang="en-US" sz="2200" b="1" dirty="0">
                <a:latin typeface="Calibri" panose="020F0502020204030204" pitchFamily="34" charset="0"/>
              </a:rPr>
            </a:br>
            <a:br>
              <a:rPr lang="en-US" altLang="en-US" sz="2200" b="1" dirty="0">
                <a:latin typeface="Calibri" panose="020F0502020204030204" pitchFamily="34" charset="0"/>
              </a:rPr>
            </a:br>
            <a:br>
              <a:rPr lang="en-US" altLang="en-US" sz="2200" b="1" dirty="0">
                <a:latin typeface="Calibri" panose="020F0502020204030204" pitchFamily="34" charset="0"/>
              </a:rPr>
            </a:br>
            <a:br>
              <a:rPr lang="en-US" altLang="en-US" sz="2200" b="1" dirty="0">
                <a:latin typeface="Calibri" panose="020F0502020204030204" pitchFamily="34" charset="0"/>
              </a:rPr>
            </a:br>
            <a:br>
              <a:rPr lang="en-US" altLang="en-US" sz="2200" b="1" dirty="0">
                <a:latin typeface="Calibri" panose="020F0502020204030204" pitchFamily="34" charset="0"/>
              </a:rPr>
            </a:br>
            <a:br>
              <a:rPr lang="en-US" altLang="en-US" sz="2200" b="1" dirty="0">
                <a:latin typeface="Calibri" panose="020F0502020204030204" pitchFamily="34" charset="0"/>
              </a:rPr>
            </a:br>
            <a:br>
              <a:rPr lang="en-US" sz="1800" b="1" dirty="0">
                <a:latin typeface="+mn-lt"/>
              </a:rPr>
            </a:br>
            <a:br>
              <a:rPr lang="en-US" sz="2000" b="1" dirty="0">
                <a:latin typeface="+mn-lt"/>
              </a:rPr>
            </a:br>
            <a:r>
              <a:rPr lang="en-US" sz="3200" b="1" dirty="0"/>
              <a:t> </a:t>
            </a:r>
            <a:r>
              <a:rPr lang="en-US" sz="2800" b="1" dirty="0">
                <a:latin typeface="+mn-lt"/>
              </a:rPr>
              <a:t>Texas OSHCON Safety &amp; Health Program</a:t>
            </a:r>
            <a:br>
              <a:rPr lang="en-US" sz="2800" b="1" dirty="0">
                <a:latin typeface="+mn-lt"/>
              </a:rPr>
            </a:br>
            <a:r>
              <a:rPr lang="en-US" sz="2600" b="1" dirty="0">
                <a:latin typeface="+mn-lt"/>
              </a:rPr>
              <a:t>Free &amp; Confidential OSHA Safety Compliance Help</a:t>
            </a:r>
            <a:br>
              <a:rPr lang="en-US" sz="2600" b="1" dirty="0">
                <a:latin typeface="+mn-lt"/>
              </a:rPr>
            </a:br>
            <a:r>
              <a:rPr lang="en-US" sz="2600" b="1" dirty="0">
                <a:latin typeface="+mn-lt"/>
              </a:rPr>
              <a:t>Workplace Safety Resources </a:t>
            </a:r>
            <a:br>
              <a:rPr lang="en-US" sz="3200" b="1" dirty="0">
                <a:latin typeface="+mn-lt"/>
              </a:rPr>
            </a:br>
            <a:endParaRPr lang="en-US" sz="3200" b="1" dirty="0">
              <a:latin typeface="+mn-lt"/>
            </a:endParaRPr>
          </a:p>
        </p:txBody>
      </p:sp>
      <p:pic>
        <p:nvPicPr>
          <p:cNvPr id="11268" name="Content Placeholder 2" descr="Texas OSHCON logo"/>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762864" y="2017817"/>
            <a:ext cx="1956620" cy="1832383"/>
          </a:xfrm>
        </p:spPr>
      </p:pic>
      <p:sp>
        <p:nvSpPr>
          <p:cNvPr id="4" name="Rectangle 3"/>
          <p:cNvSpPr/>
          <p:nvPr/>
        </p:nvSpPr>
        <p:spPr>
          <a:xfrm>
            <a:off x="651382" y="4273987"/>
            <a:ext cx="8063346" cy="1231106"/>
          </a:xfrm>
          <a:prstGeom prst="rect">
            <a:avLst/>
          </a:prstGeom>
        </p:spPr>
        <p:txBody>
          <a:bodyPr wrap="square">
            <a:spAutoFit/>
          </a:bodyPr>
          <a:lstStyle/>
          <a:p>
            <a:pPr algn="ctr">
              <a:spcAft>
                <a:spcPts val="1200"/>
              </a:spcAft>
            </a:pPr>
            <a:r>
              <a:rPr lang="en-US" sz="1600" b="1" dirty="0">
                <a:latin typeface="Calibri" pitchFamily="34" charset="0"/>
              </a:rPr>
              <a:t>Darrell Lofton– Texas OSHCON Team Manager</a:t>
            </a:r>
            <a:br>
              <a:rPr lang="en-US" sz="1600" dirty="0">
                <a:latin typeface="Calibri" pitchFamily="34" charset="0"/>
              </a:rPr>
            </a:br>
            <a:r>
              <a:rPr lang="en-US" sz="1600" dirty="0">
                <a:hlinkClick r:id="rId4"/>
              </a:rPr>
              <a:t>darrell.lofton@tdi.Texas.gov</a:t>
            </a:r>
            <a:r>
              <a:rPr lang="en-US" sz="1600" dirty="0">
                <a:latin typeface="Calibri" pitchFamily="34" charset="0"/>
              </a:rPr>
              <a:t>  800.252.7031 </a:t>
            </a:r>
            <a:r>
              <a:rPr lang="en-US" sz="1600" dirty="0"/>
              <a:t>E</a:t>
            </a:r>
            <a:r>
              <a:rPr lang="en-US" sz="1600" dirty="0">
                <a:latin typeface="Calibri" pitchFamily="34" charset="0"/>
              </a:rPr>
              <a:t>xt 33572</a:t>
            </a:r>
          </a:p>
          <a:p>
            <a:pPr algn="ctr"/>
            <a:r>
              <a:rPr lang="en-US" sz="1600" b="1" dirty="0">
                <a:latin typeface="Calibri" pitchFamily="34" charset="0"/>
              </a:rPr>
              <a:t>Barb Fox – Workplace Safety/Texas OSHCON Outreach</a:t>
            </a:r>
          </a:p>
          <a:p>
            <a:pPr algn="ctr"/>
            <a:r>
              <a:rPr lang="en-US" sz="1600" dirty="0">
                <a:latin typeface="Calibri" pitchFamily="34" charset="0"/>
                <a:hlinkClick r:id="rId5"/>
              </a:rPr>
              <a:t>barb.fox@tdi.texas.gov</a:t>
            </a:r>
            <a:r>
              <a:rPr lang="en-US" sz="1600" dirty="0">
                <a:latin typeface="Calibri" pitchFamily="34" charset="0"/>
              </a:rPr>
              <a:t>  </a:t>
            </a:r>
            <a:r>
              <a:rPr lang="en-US" sz="1600" dirty="0"/>
              <a:t>800.252.7031 Ext 44648</a:t>
            </a:r>
          </a:p>
        </p:txBody>
      </p:sp>
      <p:pic>
        <p:nvPicPr>
          <p:cNvPr id="6" name="Picture 5">
            <a:extLst>
              <a:ext uri="{FF2B5EF4-FFF2-40B4-BE49-F238E27FC236}">
                <a16:creationId xmlns:a16="http://schemas.microsoft.com/office/drawing/2014/main" id="{7E3F53B3-5C2D-72E9-ACD9-7F2D45769459}"/>
              </a:ext>
            </a:extLst>
          </p:cNvPr>
          <p:cNvPicPr>
            <a:picLocks noChangeAspect="1"/>
          </p:cNvPicPr>
          <p:nvPr/>
        </p:nvPicPr>
        <p:blipFill>
          <a:blip r:embed="rId6"/>
          <a:stretch>
            <a:fillRect/>
          </a:stretch>
        </p:blipFill>
        <p:spPr>
          <a:xfrm>
            <a:off x="4965290" y="2330103"/>
            <a:ext cx="1162229" cy="1207813"/>
          </a:xfrm>
          <a:prstGeom prst="rect">
            <a:avLst/>
          </a:prstGeom>
        </p:spPr>
      </p:pic>
      <p:sp>
        <p:nvSpPr>
          <p:cNvPr id="7" name="TextBox 6">
            <a:extLst>
              <a:ext uri="{FF2B5EF4-FFF2-40B4-BE49-F238E27FC236}">
                <a16:creationId xmlns:a16="http://schemas.microsoft.com/office/drawing/2014/main" id="{BA955ACE-DD4E-4965-F525-507F7FBD8FD6}"/>
              </a:ext>
            </a:extLst>
          </p:cNvPr>
          <p:cNvSpPr txBox="1"/>
          <p:nvPr/>
        </p:nvSpPr>
        <p:spPr>
          <a:xfrm>
            <a:off x="438150" y="5543550"/>
            <a:ext cx="8448675" cy="649088"/>
          </a:xfrm>
          <a:prstGeom prst="rect">
            <a:avLst/>
          </a:prstGeom>
          <a:noFill/>
        </p:spPr>
        <p:txBody>
          <a:bodyPr wrap="square" rtlCol="0">
            <a:spAutoFit/>
          </a:bodyPr>
          <a:lstStyle/>
          <a:p>
            <a:pPr eaLnBrk="1" hangingPunct="1">
              <a:lnSpc>
                <a:spcPct val="80000"/>
              </a:lnSpc>
            </a:pPr>
            <a:r>
              <a:rPr lang="en-US" altLang="en-US" sz="900" b="1" dirty="0">
                <a:latin typeface="Calibri" panose="020F0502020204030204" pitchFamily="34" charset="0"/>
              </a:rPr>
              <a:t>Disclaimer: </a:t>
            </a:r>
            <a:r>
              <a:rPr lang="en-US" altLang="en-US" sz="900" dirty="0">
                <a:latin typeface="Calibri" panose="020F0502020204030204" pitchFamily="34" charset="0"/>
              </a:rPr>
              <a:t>This information has been developed to help employers, workers, and others improve workplace health and safety. This information is a tool rather than an exhaustive statement of an employer’s legal obligations, which are defined by statute, regulations, and standards. To the extent that this information references practices or procedures that may enhance health or safety, but which are not required by a statute, regulation, or standard, does not create additional legal obligations. OSHA may modify rules and interpretations in light of new technology, information, or circumstances. To keep up to date on such developments or to review information on a wide range of occupational safety and health topics, visit OSHA’s website at </a:t>
            </a:r>
            <a:r>
              <a:rPr lang="en-US" altLang="en-US" sz="900" dirty="0">
                <a:latin typeface="Calibri" panose="020F0502020204030204" pitchFamily="34" charset="0"/>
                <a:hlinkClick r:id="rId7"/>
              </a:rPr>
              <a:t>www.osha.gov</a:t>
            </a:r>
            <a:r>
              <a:rPr lang="en-US" altLang="en-US" sz="900" dirty="0">
                <a:latin typeface="Calibri" panose="020F0502020204030204" pitchFamily="34" charset="0"/>
              </a:rPr>
              <a:t> or contact OSHCON at </a:t>
            </a:r>
            <a:r>
              <a:rPr lang="en-US" altLang="en-US" sz="900" dirty="0">
                <a:latin typeface="Calibri" panose="020F0502020204030204" pitchFamily="34" charset="0"/>
                <a:hlinkClick r:id="rId8"/>
              </a:rPr>
              <a:t>www.txoshcon.com</a:t>
            </a:r>
            <a:r>
              <a:rPr lang="en-US" altLang="en-US" sz="900" dirty="0">
                <a:latin typeface="Calibri" panose="020F0502020204030204" pitchFamily="34" charset="0"/>
              </a:rPr>
              <a:t>.</a:t>
            </a:r>
          </a:p>
        </p:txBody>
      </p:sp>
      <p:sp>
        <p:nvSpPr>
          <p:cNvPr id="8" name="TextBox 7">
            <a:extLst>
              <a:ext uri="{FF2B5EF4-FFF2-40B4-BE49-F238E27FC236}">
                <a16:creationId xmlns:a16="http://schemas.microsoft.com/office/drawing/2014/main" id="{2F04931E-91FC-2794-EA71-B6D93058CE98}"/>
              </a:ext>
            </a:extLst>
          </p:cNvPr>
          <p:cNvSpPr txBox="1"/>
          <p:nvPr/>
        </p:nvSpPr>
        <p:spPr>
          <a:xfrm>
            <a:off x="4827639" y="3537916"/>
            <a:ext cx="1809136" cy="276999"/>
          </a:xfrm>
          <a:prstGeom prst="rect">
            <a:avLst/>
          </a:prstGeom>
          <a:noFill/>
        </p:spPr>
        <p:txBody>
          <a:bodyPr wrap="square" rtlCol="0">
            <a:spAutoFit/>
          </a:bodyPr>
          <a:lstStyle/>
          <a:p>
            <a:r>
              <a:rPr lang="en-US" sz="1200" b="1" dirty="0"/>
              <a:t>TX OSHCON Website</a:t>
            </a:r>
          </a:p>
        </p:txBody>
      </p:sp>
    </p:spTree>
    <p:extLst>
      <p:ext uri="{BB962C8B-B14F-4D97-AF65-F5344CB8AC3E}">
        <p14:creationId xmlns:p14="http://schemas.microsoft.com/office/powerpoint/2010/main" val="3260438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CC4B93-27DD-83CA-0363-C524100A2C8C}"/>
              </a:ext>
            </a:extLst>
          </p:cNvPr>
          <p:cNvSpPr>
            <a:spLocks noGrp="1"/>
          </p:cNvSpPr>
          <p:nvPr>
            <p:ph type="title"/>
          </p:nvPr>
        </p:nvSpPr>
        <p:spPr>
          <a:xfrm>
            <a:off x="628650" y="365125"/>
            <a:ext cx="7886700" cy="795081"/>
          </a:xfrm>
        </p:spPr>
        <p:txBody>
          <a:bodyPr/>
          <a:lstStyle/>
          <a:p>
            <a:pPr algn="ctr"/>
            <a:r>
              <a:rPr lang="en-US" sz="4000" b="1" dirty="0">
                <a:latin typeface="+mn-lt"/>
              </a:rPr>
              <a:t>Potential Benefits of Using OSHCON</a:t>
            </a:r>
          </a:p>
        </p:txBody>
      </p:sp>
      <p:sp>
        <p:nvSpPr>
          <p:cNvPr id="5" name="Content Placeholder 4">
            <a:extLst>
              <a:ext uri="{FF2B5EF4-FFF2-40B4-BE49-F238E27FC236}">
                <a16:creationId xmlns:a16="http://schemas.microsoft.com/office/drawing/2014/main" id="{BACDFBA7-55FF-CCAB-74D2-F8AB7B1270C6}"/>
              </a:ext>
            </a:extLst>
          </p:cNvPr>
          <p:cNvSpPr>
            <a:spLocks noGrp="1"/>
          </p:cNvSpPr>
          <p:nvPr>
            <p:ph idx="1"/>
          </p:nvPr>
        </p:nvSpPr>
        <p:spPr>
          <a:xfrm>
            <a:off x="1808194" y="1288026"/>
            <a:ext cx="5941115" cy="4660490"/>
          </a:xfrm>
        </p:spPr>
        <p:txBody>
          <a:bodyPr/>
          <a:lstStyle/>
          <a:p>
            <a:pPr>
              <a:spcAft>
                <a:spcPts val="1800"/>
              </a:spcAft>
            </a:pPr>
            <a:r>
              <a:rPr lang="en-US" dirty="0"/>
              <a:t>Culture</a:t>
            </a:r>
          </a:p>
          <a:p>
            <a:pPr>
              <a:spcBef>
                <a:spcPts val="600"/>
              </a:spcBef>
              <a:spcAft>
                <a:spcPts val="1200"/>
              </a:spcAft>
            </a:pPr>
            <a:r>
              <a:rPr lang="en-US" dirty="0"/>
              <a:t>Costs</a:t>
            </a:r>
          </a:p>
          <a:p>
            <a:pPr lvl="1">
              <a:spcBef>
                <a:spcPts val="600"/>
              </a:spcBef>
              <a:spcAft>
                <a:spcPts val="1200"/>
              </a:spcAft>
            </a:pPr>
            <a:r>
              <a:rPr lang="en-US" dirty="0"/>
              <a:t>Direct Costs</a:t>
            </a:r>
          </a:p>
          <a:p>
            <a:pPr lvl="1">
              <a:spcAft>
                <a:spcPts val="1800"/>
              </a:spcAft>
            </a:pPr>
            <a:r>
              <a:rPr lang="en-US" dirty="0"/>
              <a:t>Indirect Costs</a:t>
            </a:r>
          </a:p>
          <a:p>
            <a:pPr>
              <a:spcAft>
                <a:spcPts val="1800"/>
              </a:spcAft>
            </a:pPr>
            <a:r>
              <a:rPr lang="en-US" dirty="0"/>
              <a:t>Quality Improvement</a:t>
            </a:r>
          </a:p>
          <a:p>
            <a:pPr>
              <a:spcAft>
                <a:spcPts val="1800"/>
              </a:spcAft>
            </a:pPr>
            <a:r>
              <a:rPr lang="en-US" dirty="0"/>
              <a:t>Productivity </a:t>
            </a:r>
          </a:p>
          <a:p>
            <a:r>
              <a:rPr lang="en-US" dirty="0"/>
              <a:t>Morale</a:t>
            </a:r>
          </a:p>
          <a:p>
            <a:pPr lvl="1"/>
            <a:endParaRPr lang="en-US" dirty="0"/>
          </a:p>
          <a:p>
            <a:endParaRPr lang="en-US" dirty="0"/>
          </a:p>
        </p:txBody>
      </p:sp>
    </p:spTree>
    <p:extLst>
      <p:ext uri="{BB962C8B-B14F-4D97-AF65-F5344CB8AC3E}">
        <p14:creationId xmlns:p14="http://schemas.microsoft.com/office/powerpoint/2010/main" val="922885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9828B-7EDE-4555-D50D-D13AFDBCB233}"/>
              </a:ext>
            </a:extLst>
          </p:cNvPr>
          <p:cNvSpPr>
            <a:spLocks noGrp="1"/>
          </p:cNvSpPr>
          <p:nvPr>
            <p:ph type="title"/>
          </p:nvPr>
        </p:nvSpPr>
        <p:spPr>
          <a:xfrm>
            <a:off x="628650" y="365127"/>
            <a:ext cx="7886700" cy="509944"/>
          </a:xfrm>
        </p:spPr>
        <p:txBody>
          <a:bodyPr>
            <a:noAutofit/>
          </a:bodyPr>
          <a:lstStyle/>
          <a:p>
            <a:pPr algn="ctr"/>
            <a:r>
              <a:rPr lang="en-US" sz="3600" b="1" dirty="0">
                <a:latin typeface="+mn-lt"/>
              </a:rPr>
              <a:t>Comparison of Services</a:t>
            </a:r>
          </a:p>
        </p:txBody>
      </p:sp>
      <p:sp>
        <p:nvSpPr>
          <p:cNvPr id="3" name="Content Placeholder 2">
            <a:extLst>
              <a:ext uri="{FF2B5EF4-FFF2-40B4-BE49-F238E27FC236}">
                <a16:creationId xmlns:a16="http://schemas.microsoft.com/office/drawing/2014/main" id="{B0EEF9B9-7083-DA3A-9242-D42B765A290E}"/>
              </a:ext>
            </a:extLst>
          </p:cNvPr>
          <p:cNvSpPr>
            <a:spLocks noGrp="1"/>
          </p:cNvSpPr>
          <p:nvPr>
            <p:ph sz="half" idx="1"/>
          </p:nvPr>
        </p:nvSpPr>
        <p:spPr>
          <a:xfrm>
            <a:off x="549993" y="1140543"/>
            <a:ext cx="3886200" cy="5036420"/>
          </a:xfrm>
        </p:spPr>
        <p:txBody>
          <a:bodyPr/>
          <a:lstStyle/>
          <a:p>
            <a:pPr marL="457200" lvl="1" indent="0">
              <a:spcAft>
                <a:spcPts val="1200"/>
              </a:spcAft>
              <a:buNone/>
            </a:pPr>
            <a:r>
              <a:rPr lang="en-US" sz="3000" b="1" dirty="0"/>
              <a:t>OSHA Inspection</a:t>
            </a:r>
          </a:p>
          <a:p>
            <a:pPr lvl="1">
              <a:spcAft>
                <a:spcPts val="1200"/>
              </a:spcAft>
            </a:pPr>
            <a:r>
              <a:rPr lang="en-US" sz="2600" dirty="0"/>
              <a:t>Unannounced </a:t>
            </a:r>
          </a:p>
          <a:p>
            <a:pPr lvl="1">
              <a:spcAft>
                <a:spcPts val="1200"/>
              </a:spcAft>
            </a:pPr>
            <a:r>
              <a:rPr lang="en-US" sz="2600" dirty="0"/>
              <a:t>Fines (up to </a:t>
            </a:r>
            <a:r>
              <a:rPr lang="en-US" sz="2600"/>
              <a:t>$16,550) </a:t>
            </a:r>
            <a:r>
              <a:rPr lang="en-US" sz="2600" dirty="0"/>
              <a:t>assessed per </a:t>
            </a:r>
            <a:r>
              <a:rPr lang="en-US" sz="2600"/>
              <a:t>hazard identified as of Jan 7, 2025.</a:t>
            </a:r>
            <a:endParaRPr lang="en-US" sz="2600" dirty="0"/>
          </a:p>
          <a:p>
            <a:pPr lvl="1"/>
            <a:r>
              <a:rPr lang="en-US" sz="2600" dirty="0"/>
              <a:t>May not see results for six months.</a:t>
            </a:r>
          </a:p>
          <a:p>
            <a:endParaRPr lang="en-US" dirty="0"/>
          </a:p>
        </p:txBody>
      </p:sp>
      <p:sp>
        <p:nvSpPr>
          <p:cNvPr id="4" name="Content Placeholder 3">
            <a:extLst>
              <a:ext uri="{FF2B5EF4-FFF2-40B4-BE49-F238E27FC236}">
                <a16:creationId xmlns:a16="http://schemas.microsoft.com/office/drawing/2014/main" id="{7645832C-3A24-275D-99E1-AD9CA4E3BC51}"/>
              </a:ext>
            </a:extLst>
          </p:cNvPr>
          <p:cNvSpPr>
            <a:spLocks noGrp="1"/>
          </p:cNvSpPr>
          <p:nvPr>
            <p:ph sz="half" idx="2"/>
          </p:nvPr>
        </p:nvSpPr>
        <p:spPr>
          <a:xfrm>
            <a:off x="4924118" y="1140543"/>
            <a:ext cx="3886200" cy="4351338"/>
          </a:xfrm>
        </p:spPr>
        <p:txBody>
          <a:bodyPr/>
          <a:lstStyle/>
          <a:p>
            <a:pPr marL="0" indent="0">
              <a:spcAft>
                <a:spcPts val="1200"/>
              </a:spcAft>
              <a:buNone/>
            </a:pPr>
            <a:r>
              <a:rPr lang="en-US" sz="3000" b="1" dirty="0"/>
              <a:t>OSHCON Visit </a:t>
            </a:r>
          </a:p>
          <a:p>
            <a:pPr>
              <a:spcAft>
                <a:spcPts val="1200"/>
              </a:spcAft>
            </a:pPr>
            <a:r>
              <a:rPr lang="en-US" sz="2600" dirty="0"/>
              <a:t>Scheduled to fit employer’s need.</a:t>
            </a:r>
          </a:p>
          <a:p>
            <a:pPr>
              <a:spcAft>
                <a:spcPts val="1200"/>
              </a:spcAft>
            </a:pPr>
            <a:r>
              <a:rPr lang="en-US" sz="2600" dirty="0"/>
              <a:t>No fines</a:t>
            </a:r>
          </a:p>
          <a:p>
            <a:r>
              <a:rPr lang="en-US" sz="2600" dirty="0"/>
              <a:t>Will typically see report within 20 calendar days.</a:t>
            </a:r>
          </a:p>
          <a:p>
            <a:endParaRPr lang="en-US" dirty="0"/>
          </a:p>
        </p:txBody>
      </p:sp>
    </p:spTree>
    <p:extLst>
      <p:ext uri="{BB962C8B-B14F-4D97-AF65-F5344CB8AC3E}">
        <p14:creationId xmlns:p14="http://schemas.microsoft.com/office/powerpoint/2010/main" val="2601881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16D11C-552A-6C54-D31A-5AA433DA867B}"/>
              </a:ext>
            </a:extLst>
          </p:cNvPr>
          <p:cNvPicPr>
            <a:picLocks noChangeAspect="1"/>
          </p:cNvPicPr>
          <p:nvPr/>
        </p:nvPicPr>
        <p:blipFill>
          <a:blip r:embed="rId2"/>
          <a:stretch>
            <a:fillRect/>
          </a:stretch>
        </p:blipFill>
        <p:spPr>
          <a:xfrm>
            <a:off x="821288" y="906585"/>
            <a:ext cx="7805056" cy="4674637"/>
          </a:xfrm>
          <a:prstGeom prst="rect">
            <a:avLst/>
          </a:prstGeom>
        </p:spPr>
      </p:pic>
      <p:sp>
        <p:nvSpPr>
          <p:cNvPr id="3" name="TextBox 2">
            <a:extLst>
              <a:ext uri="{FF2B5EF4-FFF2-40B4-BE49-F238E27FC236}">
                <a16:creationId xmlns:a16="http://schemas.microsoft.com/office/drawing/2014/main" id="{2007F370-08B3-C7A7-02FE-4C80EB12EDF4}"/>
              </a:ext>
            </a:extLst>
          </p:cNvPr>
          <p:cNvSpPr txBox="1"/>
          <p:nvPr/>
        </p:nvSpPr>
        <p:spPr>
          <a:xfrm>
            <a:off x="517656" y="103260"/>
            <a:ext cx="7917025" cy="615553"/>
          </a:xfrm>
          <a:prstGeom prst="rect">
            <a:avLst/>
          </a:prstGeom>
          <a:noFill/>
        </p:spPr>
        <p:txBody>
          <a:bodyPr wrap="square">
            <a:spAutoFit/>
          </a:bodyPr>
          <a:lstStyle/>
          <a:p>
            <a:pPr algn="ctr"/>
            <a:r>
              <a:rPr lang="en-US" sz="3400" b="1" dirty="0"/>
              <a:t>Free Workplace Safety Resources</a:t>
            </a:r>
            <a:endParaRPr lang="en-US" sz="3400" dirty="0"/>
          </a:p>
        </p:txBody>
      </p:sp>
      <p:pic>
        <p:nvPicPr>
          <p:cNvPr id="4" name="Content Placeholder 2">
            <a:extLst>
              <a:ext uri="{FF2B5EF4-FFF2-40B4-BE49-F238E27FC236}">
                <a16:creationId xmlns:a16="http://schemas.microsoft.com/office/drawing/2014/main" id="{83CF47C0-A2BB-C54F-B249-0D002D51EE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1944" y="9375"/>
            <a:ext cx="914400" cy="803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EF0CCD7-2B2A-0247-5F2A-88B821F1F25E}"/>
              </a:ext>
            </a:extLst>
          </p:cNvPr>
          <p:cNvSpPr txBox="1"/>
          <p:nvPr/>
        </p:nvSpPr>
        <p:spPr>
          <a:xfrm>
            <a:off x="2437816" y="5581222"/>
            <a:ext cx="4572000" cy="584775"/>
          </a:xfrm>
          <a:prstGeom prst="rect">
            <a:avLst/>
          </a:prstGeom>
          <a:noFill/>
        </p:spPr>
        <p:txBody>
          <a:bodyPr wrap="square">
            <a:spAutoFit/>
          </a:bodyPr>
          <a:lstStyle/>
          <a:p>
            <a:pPr algn="ctr"/>
            <a:r>
              <a:rPr lang="en-US" sz="3200" b="1" u="sng" dirty="0">
                <a:solidFill>
                  <a:srgbClr val="0070C0"/>
                </a:solidFill>
              </a:rPr>
              <a:t>www.txoshcon.com</a:t>
            </a:r>
          </a:p>
        </p:txBody>
      </p:sp>
    </p:spTree>
    <p:extLst>
      <p:ext uri="{BB962C8B-B14F-4D97-AF65-F5344CB8AC3E}">
        <p14:creationId xmlns:p14="http://schemas.microsoft.com/office/powerpoint/2010/main" val="3449738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application&#10;&#10;AI-generated content may be incorrect.">
            <a:extLst>
              <a:ext uri="{FF2B5EF4-FFF2-40B4-BE49-F238E27FC236}">
                <a16:creationId xmlns:a16="http://schemas.microsoft.com/office/drawing/2014/main" id="{FE4B7108-D56F-7D24-8ABA-32A5F3932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22" y="67734"/>
            <a:ext cx="9144000" cy="2269066"/>
          </a:xfrm>
          <a:prstGeom prst="rect">
            <a:avLst/>
          </a:prstGeom>
        </p:spPr>
      </p:pic>
      <p:pic>
        <p:nvPicPr>
          <p:cNvPr id="17" name="Picture 16" descr="Graphical user interface, text, application&#10;&#10;AI-generated content may be incorrect.">
            <a:extLst>
              <a:ext uri="{FF2B5EF4-FFF2-40B4-BE49-F238E27FC236}">
                <a16:creationId xmlns:a16="http://schemas.microsoft.com/office/drawing/2014/main" id="{713332D0-A85B-5496-080C-80AF29E570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22" y="2336800"/>
            <a:ext cx="9064978" cy="3712456"/>
          </a:xfrm>
          <a:prstGeom prst="rect">
            <a:avLst/>
          </a:prstGeom>
        </p:spPr>
      </p:pic>
      <p:sp>
        <p:nvSpPr>
          <p:cNvPr id="18" name="TextBox 17">
            <a:extLst>
              <a:ext uri="{FF2B5EF4-FFF2-40B4-BE49-F238E27FC236}">
                <a16:creationId xmlns:a16="http://schemas.microsoft.com/office/drawing/2014/main" id="{3770F36C-2A6F-A35C-1A14-7D35FFF36324}"/>
              </a:ext>
            </a:extLst>
          </p:cNvPr>
          <p:cNvSpPr txBox="1"/>
          <p:nvPr/>
        </p:nvSpPr>
        <p:spPr>
          <a:xfrm>
            <a:off x="3680179" y="408634"/>
            <a:ext cx="2212622" cy="400110"/>
          </a:xfrm>
          <a:prstGeom prst="rect">
            <a:avLst/>
          </a:prstGeom>
          <a:noFill/>
        </p:spPr>
        <p:txBody>
          <a:bodyPr wrap="square" rtlCol="0">
            <a:spAutoFit/>
          </a:bodyPr>
          <a:lstStyle/>
          <a:p>
            <a:r>
              <a:rPr lang="en-US" sz="2000" dirty="0">
                <a:hlinkClick r:id="rId5"/>
              </a:rPr>
              <a:t>www.txoshcon.com</a:t>
            </a:r>
            <a:r>
              <a:rPr lang="en-US" sz="2000" dirty="0"/>
              <a:t> </a:t>
            </a:r>
          </a:p>
        </p:txBody>
      </p:sp>
    </p:spTree>
    <p:extLst>
      <p:ext uri="{BB962C8B-B14F-4D97-AF65-F5344CB8AC3E}">
        <p14:creationId xmlns:p14="http://schemas.microsoft.com/office/powerpoint/2010/main" val="2575403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E6FDF-A187-D0D6-73D2-BAEE97AAD0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3D6693-FF64-D454-492B-E8DF36C149AC}"/>
              </a:ext>
            </a:extLst>
          </p:cNvPr>
          <p:cNvSpPr>
            <a:spLocks noGrp="1"/>
          </p:cNvSpPr>
          <p:nvPr>
            <p:ph type="title"/>
          </p:nvPr>
        </p:nvSpPr>
        <p:spPr/>
        <p:txBody>
          <a:bodyPr/>
          <a:lstStyle/>
          <a:p>
            <a:endParaRPr lang="en-US" dirty="0"/>
          </a:p>
        </p:txBody>
      </p:sp>
      <p:pic>
        <p:nvPicPr>
          <p:cNvPr id="5" name="Content Placeholder 4" descr="Graphical user interface, website&#10;&#10;AI-generated content may be incorrect.">
            <a:extLst>
              <a:ext uri="{FF2B5EF4-FFF2-40B4-BE49-F238E27FC236}">
                <a16:creationId xmlns:a16="http://schemas.microsoft.com/office/drawing/2014/main" id="{2DED6F14-D82E-5891-1FF3-A86CB935586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49" y="232078"/>
            <a:ext cx="8235131" cy="3677265"/>
          </a:xfrm>
        </p:spPr>
      </p:pic>
      <p:pic>
        <p:nvPicPr>
          <p:cNvPr id="11" name="Picture 10" descr="Table&#10;&#10;AI-generated content may be incorrect.">
            <a:extLst>
              <a:ext uri="{FF2B5EF4-FFF2-40B4-BE49-F238E27FC236}">
                <a16:creationId xmlns:a16="http://schemas.microsoft.com/office/drawing/2014/main" id="{FF3D704A-7FB5-A5F0-1B50-C70824E22A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3271723"/>
            <a:ext cx="8235131" cy="2692349"/>
          </a:xfrm>
          <a:prstGeom prst="rect">
            <a:avLst/>
          </a:prstGeom>
        </p:spPr>
      </p:pic>
    </p:spTree>
    <p:extLst>
      <p:ext uri="{BB962C8B-B14F-4D97-AF65-F5344CB8AC3E}">
        <p14:creationId xmlns:p14="http://schemas.microsoft.com/office/powerpoint/2010/main" val="3939465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AI-generated content may be incorrect.">
            <a:extLst>
              <a:ext uri="{FF2B5EF4-FFF2-40B4-BE49-F238E27FC236}">
                <a16:creationId xmlns:a16="http://schemas.microsoft.com/office/drawing/2014/main" id="{0FD27394-12F6-981D-E95E-0A167B2A6B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567" y="607981"/>
            <a:ext cx="2062237" cy="2420046"/>
          </a:xfrm>
        </p:spPr>
      </p:pic>
      <p:pic>
        <p:nvPicPr>
          <p:cNvPr id="7" name="Picture 6" descr="Text&#10;&#10;AI-generated content may be incorrect.">
            <a:extLst>
              <a:ext uri="{FF2B5EF4-FFF2-40B4-BE49-F238E27FC236}">
                <a16:creationId xmlns:a16="http://schemas.microsoft.com/office/drawing/2014/main" id="{C48A1E70-D9C8-3ACC-6D8C-773C6FB8DD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3255" y="614397"/>
            <a:ext cx="1691787" cy="2272665"/>
          </a:xfrm>
          <a:prstGeom prst="rect">
            <a:avLst/>
          </a:prstGeom>
        </p:spPr>
      </p:pic>
      <p:pic>
        <p:nvPicPr>
          <p:cNvPr id="9" name="Picture 8" descr="Text&#10;&#10;AI-generated content may be incorrect.">
            <a:extLst>
              <a:ext uri="{FF2B5EF4-FFF2-40B4-BE49-F238E27FC236}">
                <a16:creationId xmlns:a16="http://schemas.microsoft.com/office/drawing/2014/main" id="{EA9B40ED-67F0-A4D3-50AF-80BE9EB686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7731" y="460600"/>
            <a:ext cx="1882303" cy="2606906"/>
          </a:xfrm>
          <a:prstGeom prst="rect">
            <a:avLst/>
          </a:prstGeom>
        </p:spPr>
      </p:pic>
      <p:pic>
        <p:nvPicPr>
          <p:cNvPr id="11" name="Picture 10" descr="Diagram&#10;&#10;AI-generated content may be incorrect.">
            <a:extLst>
              <a:ext uri="{FF2B5EF4-FFF2-40B4-BE49-F238E27FC236}">
                <a16:creationId xmlns:a16="http://schemas.microsoft.com/office/drawing/2014/main" id="{BE23E8D2-F5B7-8DE2-9DA6-6D115FB514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485" y="3332282"/>
            <a:ext cx="2062237" cy="2459524"/>
          </a:xfrm>
          <a:prstGeom prst="rect">
            <a:avLst/>
          </a:prstGeom>
        </p:spPr>
      </p:pic>
      <p:pic>
        <p:nvPicPr>
          <p:cNvPr id="13" name="Picture 12" descr="Diagram&#10;&#10;AI-generated content may be incorrect.">
            <a:extLst>
              <a:ext uri="{FF2B5EF4-FFF2-40B4-BE49-F238E27FC236}">
                <a16:creationId xmlns:a16="http://schemas.microsoft.com/office/drawing/2014/main" id="{9D993A6D-CDB8-FC38-E0AF-D0EDF15CC5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5493" y="647459"/>
            <a:ext cx="1691787" cy="2239603"/>
          </a:xfrm>
          <a:prstGeom prst="rect">
            <a:avLst/>
          </a:prstGeom>
        </p:spPr>
      </p:pic>
      <p:pic>
        <p:nvPicPr>
          <p:cNvPr id="15" name="Picture 14" descr="Text&#10;&#10;AI-generated content may be incorrect.">
            <a:extLst>
              <a:ext uri="{FF2B5EF4-FFF2-40B4-BE49-F238E27FC236}">
                <a16:creationId xmlns:a16="http://schemas.microsoft.com/office/drawing/2014/main" id="{7F7ED632-4F8E-12A5-21AC-DD4BDC5E82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2988" y="3332282"/>
            <a:ext cx="1691787" cy="2459524"/>
          </a:xfrm>
          <a:prstGeom prst="rect">
            <a:avLst/>
          </a:prstGeom>
        </p:spPr>
      </p:pic>
      <p:pic>
        <p:nvPicPr>
          <p:cNvPr id="17" name="Picture 16" descr="Table&#10;&#10;AI-generated content may be incorrect.">
            <a:extLst>
              <a:ext uri="{FF2B5EF4-FFF2-40B4-BE49-F238E27FC236}">
                <a16:creationId xmlns:a16="http://schemas.microsoft.com/office/drawing/2014/main" id="{13AC3831-A780-D2B9-94F7-0855DE8E6C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3255" y="3380641"/>
            <a:ext cx="1877013" cy="2507776"/>
          </a:xfrm>
          <a:prstGeom prst="rect">
            <a:avLst/>
          </a:prstGeom>
        </p:spPr>
      </p:pic>
      <p:pic>
        <p:nvPicPr>
          <p:cNvPr id="19" name="Picture 18" descr="A picture containing graphical user interface&#10;&#10;AI-generated content may be incorrect.">
            <a:extLst>
              <a:ext uri="{FF2B5EF4-FFF2-40B4-BE49-F238E27FC236}">
                <a16:creationId xmlns:a16="http://schemas.microsoft.com/office/drawing/2014/main" id="{763C3AFA-124A-24B0-8730-CC56BEEEA7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45493" y="3332282"/>
            <a:ext cx="1784399" cy="2604494"/>
          </a:xfrm>
          <a:prstGeom prst="rect">
            <a:avLst/>
          </a:prstGeom>
        </p:spPr>
      </p:pic>
      <p:sp>
        <p:nvSpPr>
          <p:cNvPr id="21" name="TextBox 20">
            <a:extLst>
              <a:ext uri="{FF2B5EF4-FFF2-40B4-BE49-F238E27FC236}">
                <a16:creationId xmlns:a16="http://schemas.microsoft.com/office/drawing/2014/main" id="{306B13FD-0D1A-798E-98ED-2CAFF1B7A6BA}"/>
              </a:ext>
            </a:extLst>
          </p:cNvPr>
          <p:cNvSpPr txBox="1"/>
          <p:nvPr/>
        </p:nvSpPr>
        <p:spPr>
          <a:xfrm flipH="1">
            <a:off x="2800050" y="120818"/>
            <a:ext cx="3922456" cy="369332"/>
          </a:xfrm>
          <a:prstGeom prst="rect">
            <a:avLst/>
          </a:prstGeom>
          <a:noFill/>
        </p:spPr>
        <p:txBody>
          <a:bodyPr wrap="square" rtlCol="0">
            <a:spAutoFit/>
          </a:bodyPr>
          <a:lstStyle/>
          <a:p>
            <a:r>
              <a:rPr lang="en-US" b="1" dirty="0"/>
              <a:t>Snapshot of FREE publications</a:t>
            </a:r>
          </a:p>
        </p:txBody>
      </p:sp>
    </p:spTree>
    <p:extLst>
      <p:ext uri="{BB962C8B-B14F-4D97-AF65-F5344CB8AC3E}">
        <p14:creationId xmlns:p14="http://schemas.microsoft.com/office/powerpoint/2010/main" val="3705634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37B37AC2-25BD-FCD0-33C3-094E1805BA7B}"/>
              </a:ext>
            </a:extLst>
          </p:cNvPr>
          <p:cNvSpPr txBox="1"/>
          <p:nvPr/>
        </p:nvSpPr>
        <p:spPr>
          <a:xfrm>
            <a:off x="44502" y="5952457"/>
            <a:ext cx="3057993" cy="246221"/>
          </a:xfrm>
          <a:prstGeom prst="rect">
            <a:avLst/>
          </a:prstGeom>
          <a:noFill/>
        </p:spPr>
        <p:txBody>
          <a:bodyPr wrap="square">
            <a:spAutoFit/>
          </a:bodyPr>
          <a:lstStyle/>
          <a:p>
            <a:r>
              <a:rPr lang="en-US" sz="700" b="0" i="0" dirty="0">
                <a:solidFill>
                  <a:srgbClr val="000000"/>
                </a:solidFill>
                <a:effectLst/>
                <a:latin typeface="helvetica" panose="020B0604020202020204" pitchFamily="34" charset="0"/>
              </a:rPr>
              <a:t>The </a:t>
            </a:r>
            <a:r>
              <a:rPr lang="en-US" sz="700" b="0" i="0" u="sng" dirty="0">
                <a:solidFill>
                  <a:srgbClr val="0000EE"/>
                </a:solidFill>
                <a:effectLst/>
                <a:latin typeface="helvetica" panose="020B0604020202020204" pitchFamily="34" charset="0"/>
                <a:hlinkClick r:id="rId3"/>
              </a:rPr>
              <a:t>complete list</a:t>
            </a:r>
            <a:r>
              <a:rPr lang="en-US" sz="700" b="0" i="0" dirty="0">
                <a:solidFill>
                  <a:srgbClr val="000000"/>
                </a:solidFill>
                <a:effectLst/>
                <a:latin typeface="helvetica" panose="020B0604020202020204" pitchFamily="34" charset="0"/>
              </a:rPr>
              <a:t> of free publications for download is on the TDI website</a:t>
            </a:r>
            <a:r>
              <a:rPr lang="en-US" sz="1000" b="0" i="0" dirty="0">
                <a:solidFill>
                  <a:srgbClr val="000000"/>
                </a:solidFill>
                <a:effectLst/>
                <a:latin typeface="helvetica" panose="020B0604020202020204" pitchFamily="34" charset="0"/>
              </a:rPr>
              <a:t>.</a:t>
            </a:r>
            <a:endParaRPr lang="en-US" sz="1000" dirty="0"/>
          </a:p>
        </p:txBody>
      </p:sp>
      <p:sp>
        <p:nvSpPr>
          <p:cNvPr id="46" name="TextBox 45">
            <a:extLst>
              <a:ext uri="{FF2B5EF4-FFF2-40B4-BE49-F238E27FC236}">
                <a16:creationId xmlns:a16="http://schemas.microsoft.com/office/drawing/2014/main" id="{EFE3F6E3-59F3-75AE-3CBF-1E46952249F2}"/>
              </a:ext>
            </a:extLst>
          </p:cNvPr>
          <p:cNvSpPr txBox="1"/>
          <p:nvPr/>
        </p:nvSpPr>
        <p:spPr>
          <a:xfrm flipH="1">
            <a:off x="94064" y="41826"/>
            <a:ext cx="7046560" cy="369332"/>
          </a:xfrm>
          <a:prstGeom prst="rect">
            <a:avLst/>
          </a:prstGeom>
          <a:noFill/>
        </p:spPr>
        <p:txBody>
          <a:bodyPr wrap="square" rtlCol="0">
            <a:spAutoFit/>
          </a:bodyPr>
          <a:lstStyle/>
          <a:p>
            <a:r>
              <a:rPr lang="en-US" b="1" dirty="0"/>
              <a:t>Snapshot of a FREE bi-monthly safety newsletter</a:t>
            </a:r>
          </a:p>
        </p:txBody>
      </p:sp>
      <p:pic>
        <p:nvPicPr>
          <p:cNvPr id="5" name="Picture 4" descr="Diagram, website&#10;&#10;AI-generated content may be incorrect.">
            <a:extLst>
              <a:ext uri="{FF2B5EF4-FFF2-40B4-BE49-F238E27FC236}">
                <a16:creationId xmlns:a16="http://schemas.microsoft.com/office/drawing/2014/main" id="{3442099D-8FD6-E5EB-8326-C4284F0B34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52" y="452984"/>
            <a:ext cx="2392140" cy="2327347"/>
          </a:xfrm>
          <a:prstGeom prst="rect">
            <a:avLst/>
          </a:prstGeom>
        </p:spPr>
      </p:pic>
      <p:pic>
        <p:nvPicPr>
          <p:cNvPr id="7" name="Picture 6" descr="Graphical user interface, text, application&#10;&#10;AI-generated content may be incorrect.">
            <a:extLst>
              <a:ext uri="{FF2B5EF4-FFF2-40B4-BE49-F238E27FC236}">
                <a16:creationId xmlns:a16="http://schemas.microsoft.com/office/drawing/2014/main" id="{B95C4669-E12F-AA06-6783-7150F63B87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000" y="2761044"/>
            <a:ext cx="2523994" cy="2551416"/>
          </a:xfrm>
          <a:prstGeom prst="rect">
            <a:avLst/>
          </a:prstGeom>
        </p:spPr>
      </p:pic>
      <p:pic>
        <p:nvPicPr>
          <p:cNvPr id="9" name="Picture 8" descr="Graphical user interface, text, application&#10;&#10;AI-generated content may be incorrect.">
            <a:extLst>
              <a:ext uri="{FF2B5EF4-FFF2-40B4-BE49-F238E27FC236}">
                <a16:creationId xmlns:a16="http://schemas.microsoft.com/office/drawing/2014/main" id="{353491F3-C443-060A-D40B-228C04A02A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25" y="5275244"/>
            <a:ext cx="2713065" cy="868755"/>
          </a:xfrm>
          <a:prstGeom prst="rect">
            <a:avLst/>
          </a:prstGeom>
        </p:spPr>
      </p:pic>
      <p:pic>
        <p:nvPicPr>
          <p:cNvPr id="11" name="Picture 10" descr="Text, qr code&#10;&#10;AI-generated content may be incorrect.">
            <a:extLst>
              <a:ext uri="{FF2B5EF4-FFF2-40B4-BE49-F238E27FC236}">
                <a16:creationId xmlns:a16="http://schemas.microsoft.com/office/drawing/2014/main" id="{3F57AF9D-954C-BDC8-7AF1-D1F84B9376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8660" y="452984"/>
            <a:ext cx="2486205" cy="1923475"/>
          </a:xfrm>
          <a:prstGeom prst="rect">
            <a:avLst/>
          </a:prstGeom>
        </p:spPr>
      </p:pic>
      <p:pic>
        <p:nvPicPr>
          <p:cNvPr id="28" name="Picture 27" descr="Text&#10;&#10;AI-generated content may be incorrect.">
            <a:extLst>
              <a:ext uri="{FF2B5EF4-FFF2-40B4-BE49-F238E27FC236}">
                <a16:creationId xmlns:a16="http://schemas.microsoft.com/office/drawing/2014/main" id="{1D9040AA-6D2B-FA17-36EC-C57975A200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88753" y="2327278"/>
            <a:ext cx="2554813" cy="1452788"/>
          </a:xfrm>
          <a:prstGeom prst="rect">
            <a:avLst/>
          </a:prstGeom>
        </p:spPr>
      </p:pic>
      <p:pic>
        <p:nvPicPr>
          <p:cNvPr id="31" name="Picture 30" descr="Text&#10;&#10;AI-generated content may be incorrect.">
            <a:extLst>
              <a:ext uri="{FF2B5EF4-FFF2-40B4-BE49-F238E27FC236}">
                <a16:creationId xmlns:a16="http://schemas.microsoft.com/office/drawing/2014/main" id="{B54E55C6-0A04-98EC-149D-B5110BFA79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0675" y="3745147"/>
            <a:ext cx="2650161" cy="877149"/>
          </a:xfrm>
          <a:prstGeom prst="rect">
            <a:avLst/>
          </a:prstGeom>
        </p:spPr>
      </p:pic>
      <p:pic>
        <p:nvPicPr>
          <p:cNvPr id="34" name="Picture 33" descr="Graphical user interface, text, application, email&#10;&#10;AI-generated content may be incorrect.">
            <a:extLst>
              <a:ext uri="{FF2B5EF4-FFF2-40B4-BE49-F238E27FC236}">
                <a16:creationId xmlns:a16="http://schemas.microsoft.com/office/drawing/2014/main" id="{E01BD084-8E13-7636-2533-9D27EB79E20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09167" y="4558694"/>
            <a:ext cx="2285193" cy="1393763"/>
          </a:xfrm>
          <a:prstGeom prst="rect">
            <a:avLst/>
          </a:prstGeom>
        </p:spPr>
      </p:pic>
      <p:pic>
        <p:nvPicPr>
          <p:cNvPr id="36" name="Picture 35" descr="A group of people holding a plaque&#10;&#10;AI-generated content may be incorrect.">
            <a:extLst>
              <a:ext uri="{FF2B5EF4-FFF2-40B4-BE49-F238E27FC236}">
                <a16:creationId xmlns:a16="http://schemas.microsoft.com/office/drawing/2014/main" id="{B42CCF80-C235-011E-4989-AAAE6386999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63918" y="352164"/>
            <a:ext cx="2520742" cy="1249644"/>
          </a:xfrm>
          <a:prstGeom prst="rect">
            <a:avLst/>
          </a:prstGeom>
        </p:spPr>
      </p:pic>
      <p:pic>
        <p:nvPicPr>
          <p:cNvPr id="39" name="Picture 38" descr="Text&#10;&#10;AI-generated content may be incorrect.">
            <a:extLst>
              <a:ext uri="{FF2B5EF4-FFF2-40B4-BE49-F238E27FC236}">
                <a16:creationId xmlns:a16="http://schemas.microsoft.com/office/drawing/2014/main" id="{FCA91ADB-86EF-9D2B-0394-ACF6174522B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63918" y="1601808"/>
            <a:ext cx="2520742" cy="1028459"/>
          </a:xfrm>
          <a:prstGeom prst="rect">
            <a:avLst/>
          </a:prstGeom>
        </p:spPr>
      </p:pic>
      <p:pic>
        <p:nvPicPr>
          <p:cNvPr id="43" name="Picture 42" descr="Text&#10;&#10;AI-generated content may be incorrect.">
            <a:extLst>
              <a:ext uri="{FF2B5EF4-FFF2-40B4-BE49-F238E27FC236}">
                <a16:creationId xmlns:a16="http://schemas.microsoft.com/office/drawing/2014/main" id="{EA2E2B8F-984D-206E-F5E8-21CB15F4FBE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99208" y="2630267"/>
            <a:ext cx="2650161" cy="1760483"/>
          </a:xfrm>
          <a:prstGeom prst="rect">
            <a:avLst/>
          </a:prstGeom>
        </p:spPr>
      </p:pic>
      <p:pic>
        <p:nvPicPr>
          <p:cNvPr id="47" name="Picture 46" descr="Text&#10;&#10;AI-generated content may be incorrect.">
            <a:extLst>
              <a:ext uri="{FF2B5EF4-FFF2-40B4-BE49-F238E27FC236}">
                <a16:creationId xmlns:a16="http://schemas.microsoft.com/office/drawing/2014/main" id="{DB29F4FE-493A-84CE-6E96-0FB6D362794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17533" y="4384668"/>
            <a:ext cx="2846792" cy="1632502"/>
          </a:xfrm>
          <a:prstGeom prst="rect">
            <a:avLst/>
          </a:prstGeom>
        </p:spPr>
      </p:pic>
    </p:spTree>
    <p:extLst>
      <p:ext uri="{BB962C8B-B14F-4D97-AF65-F5344CB8AC3E}">
        <p14:creationId xmlns:p14="http://schemas.microsoft.com/office/powerpoint/2010/main" val="2904881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DFE99-7C93-DDF9-F031-255B1C7EA0CE}"/>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2DED1241-E615-82DB-11CF-4877D56296EA}"/>
              </a:ext>
            </a:extLst>
          </p:cNvPr>
          <p:cNvSpPr>
            <a:spLocks noGrp="1"/>
          </p:cNvSpPr>
          <p:nvPr>
            <p:ph type="body" idx="1"/>
          </p:nvPr>
        </p:nvSpPr>
        <p:spPr/>
        <p:txBody>
          <a:bodyPr/>
          <a:lstStyle/>
          <a:p>
            <a:endParaRPr lang="en-US" dirty="0"/>
          </a:p>
        </p:txBody>
      </p:sp>
      <p:pic>
        <p:nvPicPr>
          <p:cNvPr id="5" name="Picture 4" descr="Graphical user interface, website&#10;&#10;AI-generated content may be incorrect.">
            <a:extLst>
              <a:ext uri="{FF2B5EF4-FFF2-40B4-BE49-F238E27FC236}">
                <a16:creationId xmlns:a16="http://schemas.microsoft.com/office/drawing/2014/main" id="{4189852B-167B-B244-94CD-E4B9961E7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728" y="368490"/>
            <a:ext cx="8188657" cy="5369269"/>
          </a:xfrm>
          <a:prstGeom prst="rect">
            <a:avLst/>
          </a:prstGeom>
        </p:spPr>
      </p:pic>
    </p:spTree>
    <p:extLst>
      <p:ext uri="{BB962C8B-B14F-4D97-AF65-F5344CB8AC3E}">
        <p14:creationId xmlns:p14="http://schemas.microsoft.com/office/powerpoint/2010/main" val="357320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AI-generated content may be incorrect.">
            <a:extLst>
              <a:ext uri="{FF2B5EF4-FFF2-40B4-BE49-F238E27FC236}">
                <a16:creationId xmlns:a16="http://schemas.microsoft.com/office/drawing/2014/main" id="{390A564A-D8E5-0A42-00CC-CE2681031F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0891" y="356697"/>
            <a:ext cx="5982218" cy="5707875"/>
          </a:xfrm>
          <a:prstGeom prst="rect">
            <a:avLst/>
          </a:prstGeom>
        </p:spPr>
      </p:pic>
    </p:spTree>
    <p:extLst>
      <p:ext uri="{BB962C8B-B14F-4D97-AF65-F5344CB8AC3E}">
        <p14:creationId xmlns:p14="http://schemas.microsoft.com/office/powerpoint/2010/main" val="3590832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67540-259C-394C-A395-5E8C60808A26}"/>
            </a:ext>
          </a:extLst>
        </p:cNvPr>
        <p:cNvGrpSpPr/>
        <p:nvPr/>
      </p:nvGrpSpPr>
      <p:grpSpPr>
        <a:xfrm>
          <a:off x="0" y="0"/>
          <a:ext cx="0" cy="0"/>
          <a:chOff x="0" y="0"/>
          <a:chExt cx="0" cy="0"/>
        </a:xfrm>
      </p:grpSpPr>
      <p:sp>
        <p:nvSpPr>
          <p:cNvPr id="32770" name="Title 2">
            <a:extLst>
              <a:ext uri="{FF2B5EF4-FFF2-40B4-BE49-F238E27FC236}">
                <a16:creationId xmlns:a16="http://schemas.microsoft.com/office/drawing/2014/main" id="{E64F10E3-733B-3E75-3E52-1D82CE774AC6}"/>
              </a:ext>
            </a:extLst>
          </p:cNvPr>
          <p:cNvSpPr>
            <a:spLocks noGrp="1" noChangeArrowheads="1"/>
          </p:cNvSpPr>
          <p:nvPr>
            <p:ph type="title"/>
          </p:nvPr>
        </p:nvSpPr>
        <p:spPr>
          <a:xfrm>
            <a:off x="430213" y="2967038"/>
            <a:ext cx="8516937" cy="923925"/>
          </a:xfrm>
        </p:spPr>
        <p:txBody>
          <a:bodyPr/>
          <a:lstStyle/>
          <a:p>
            <a:pPr algn="ctr" eaLnBrk="1" hangingPunct="1"/>
            <a:r>
              <a:rPr lang="en-US" altLang="en-US" dirty="0">
                <a:latin typeface="Calibri" panose="020F0502020204030204" pitchFamily="34" charset="0"/>
              </a:rPr>
              <a:t>Things To Know…..</a:t>
            </a:r>
          </a:p>
        </p:txBody>
      </p:sp>
      <p:pic>
        <p:nvPicPr>
          <p:cNvPr id="32771" name="Picture 8" descr="OSHA logo">
            <a:extLst>
              <a:ext uri="{FF2B5EF4-FFF2-40B4-BE49-F238E27FC236}">
                <a16:creationId xmlns:a16="http://schemas.microsoft.com/office/drawing/2014/main" id="{A778B273-EABB-2773-F7FB-4D7688AEB0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8963" y="1838325"/>
            <a:ext cx="28860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9487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FC467-EA57-6178-06C8-0856A7123ABF}"/>
              </a:ext>
            </a:extLst>
          </p:cNvPr>
          <p:cNvSpPr>
            <a:spLocks noGrp="1"/>
          </p:cNvSpPr>
          <p:nvPr>
            <p:ph type="title"/>
          </p:nvPr>
        </p:nvSpPr>
        <p:spPr/>
        <p:txBody>
          <a:bodyPr/>
          <a:lstStyle/>
          <a:p>
            <a:pPr algn="ctr"/>
            <a:r>
              <a:rPr lang="en-US" sz="3800" b="1" dirty="0">
                <a:latin typeface="+mn-lt"/>
              </a:rPr>
              <a:t>Topics - Review</a:t>
            </a:r>
            <a:br>
              <a:rPr lang="en-US" sz="3800" b="1" dirty="0"/>
            </a:br>
            <a:endParaRPr lang="en-US" sz="3800" dirty="0"/>
          </a:p>
        </p:txBody>
      </p:sp>
      <p:sp>
        <p:nvSpPr>
          <p:cNvPr id="3" name="Content Placeholder 2">
            <a:extLst>
              <a:ext uri="{FF2B5EF4-FFF2-40B4-BE49-F238E27FC236}">
                <a16:creationId xmlns:a16="http://schemas.microsoft.com/office/drawing/2014/main" id="{9298E4AE-F007-4CE4-BB71-A30E8F18A500}"/>
              </a:ext>
            </a:extLst>
          </p:cNvPr>
          <p:cNvSpPr>
            <a:spLocks noGrp="1"/>
          </p:cNvSpPr>
          <p:nvPr>
            <p:ph idx="1"/>
          </p:nvPr>
        </p:nvSpPr>
        <p:spPr>
          <a:xfrm>
            <a:off x="1213977" y="1095469"/>
            <a:ext cx="6716046" cy="4707802"/>
          </a:xfrm>
        </p:spPr>
        <p:txBody>
          <a:bodyPr/>
          <a:lstStyle/>
          <a:p>
            <a:pPr marL="285750" indent="-285750"/>
            <a:r>
              <a:rPr lang="en-US" sz="2400" dirty="0"/>
              <a:t>Texas OSHCON Program</a:t>
            </a:r>
          </a:p>
          <a:p>
            <a:pPr marL="742950" lvl="1" indent="-285750">
              <a:spcAft>
                <a:spcPts val="600"/>
              </a:spcAft>
            </a:pPr>
            <a:r>
              <a:rPr lang="en-US" sz="2000" dirty="0"/>
              <a:t>Who we help</a:t>
            </a:r>
          </a:p>
          <a:p>
            <a:pPr marL="742950" lvl="1" indent="-285750">
              <a:spcAft>
                <a:spcPts val="600"/>
              </a:spcAft>
            </a:pPr>
            <a:r>
              <a:rPr lang="en-US" sz="2000" dirty="0"/>
              <a:t>Who we are and what we do</a:t>
            </a:r>
          </a:p>
          <a:p>
            <a:pPr marL="742950" lvl="1" indent="-285750">
              <a:spcAft>
                <a:spcPts val="600"/>
              </a:spcAft>
            </a:pPr>
            <a:r>
              <a:rPr lang="en-US" sz="2000" dirty="0"/>
              <a:t>Benefits of using</a:t>
            </a:r>
          </a:p>
          <a:p>
            <a:pPr marL="742950" lvl="1" indent="-285750">
              <a:spcAft>
                <a:spcPts val="600"/>
              </a:spcAft>
            </a:pPr>
            <a:r>
              <a:rPr lang="en-US" sz="2000" dirty="0"/>
              <a:t>OSHA vs OSHCON visits</a:t>
            </a:r>
          </a:p>
          <a:p>
            <a:pPr marL="742950" lvl="1" indent="-285750">
              <a:spcAft>
                <a:spcPts val="600"/>
              </a:spcAft>
            </a:pPr>
            <a:r>
              <a:rPr lang="en-US" sz="2000" dirty="0"/>
              <a:t>Workplace Safety Resources</a:t>
            </a:r>
          </a:p>
          <a:p>
            <a:pPr marL="285750" indent="-285750">
              <a:spcAft>
                <a:spcPts val="600"/>
              </a:spcAft>
            </a:pPr>
            <a:r>
              <a:rPr lang="en-US" sz="2400" dirty="0"/>
              <a:t>OSHA </a:t>
            </a:r>
          </a:p>
          <a:p>
            <a:pPr marL="742950" lvl="1" indent="-285750">
              <a:spcAft>
                <a:spcPts val="600"/>
              </a:spcAft>
            </a:pPr>
            <a:r>
              <a:rPr lang="en-US" sz="2000" dirty="0"/>
              <a:t>Required poster</a:t>
            </a:r>
          </a:p>
          <a:p>
            <a:pPr marL="742950" lvl="1" indent="-285750">
              <a:spcAft>
                <a:spcPts val="600"/>
              </a:spcAft>
            </a:pPr>
            <a:r>
              <a:rPr lang="en-US" sz="2000" dirty="0"/>
              <a:t>300 log information</a:t>
            </a:r>
          </a:p>
          <a:p>
            <a:pPr marL="742950" lvl="1" indent="-285750">
              <a:spcAft>
                <a:spcPts val="600"/>
              </a:spcAft>
            </a:pPr>
            <a:r>
              <a:rPr lang="en-US" sz="2000" dirty="0"/>
              <a:t>Reporting injuries</a:t>
            </a:r>
          </a:p>
          <a:p>
            <a:pPr marL="285750" indent="-285750">
              <a:spcAft>
                <a:spcPts val="600"/>
              </a:spcAft>
            </a:pPr>
            <a:r>
              <a:rPr lang="en-US" sz="2400" dirty="0"/>
              <a:t>Q&amp;A</a:t>
            </a:r>
          </a:p>
          <a:p>
            <a:endParaRPr lang="en-US" dirty="0"/>
          </a:p>
        </p:txBody>
      </p:sp>
    </p:spTree>
    <p:extLst>
      <p:ext uri="{BB962C8B-B14F-4D97-AF65-F5344CB8AC3E}">
        <p14:creationId xmlns:p14="http://schemas.microsoft.com/office/powerpoint/2010/main" val="4093108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B67B4-9253-2CE9-B226-1D2437BD8DC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80CC68-82E7-BC25-0B69-3E1C5C3BB9D0}"/>
              </a:ext>
            </a:extLst>
          </p:cNvPr>
          <p:cNvSpPr>
            <a:spLocks noGrp="1"/>
          </p:cNvSpPr>
          <p:nvPr>
            <p:ph idx="1"/>
          </p:nvPr>
        </p:nvSpPr>
        <p:spPr bwMode="auto">
          <a:xfrm>
            <a:off x="775024" y="3429001"/>
            <a:ext cx="4090495" cy="141447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buFont typeface="Wingdings" panose="05000000000000000000" pitchFamily="2" charset="2"/>
              <a:buChar char="§"/>
              <a:defRPr/>
            </a:pPr>
            <a:r>
              <a:rPr lang="en-US" sz="2000" dirty="0">
                <a:latin typeface="Calibri" panose="020F0502020204030204" pitchFamily="34" charset="0"/>
                <a:cs typeface="Calibri" panose="020F0502020204030204" pitchFamily="34" charset="0"/>
              </a:rPr>
              <a:t>It’s Free</a:t>
            </a:r>
          </a:p>
          <a:p>
            <a:pPr>
              <a:buFont typeface="Wingdings" panose="05000000000000000000" pitchFamily="2" charset="2"/>
              <a:buChar char="§"/>
              <a:defRPr/>
            </a:pPr>
            <a:r>
              <a:rPr lang="en-US" sz="2000" dirty="0">
                <a:latin typeface="Calibri" panose="020F0502020204030204" pitchFamily="34" charset="0"/>
                <a:cs typeface="Calibri" panose="020F0502020204030204" pitchFamily="34" charset="0"/>
              </a:rPr>
              <a:t>It’s Required</a:t>
            </a:r>
          </a:p>
          <a:p>
            <a:pPr>
              <a:buFont typeface="Wingdings" panose="05000000000000000000" pitchFamily="2" charset="2"/>
              <a:buChar char="§"/>
              <a:defRPr/>
            </a:pPr>
            <a:r>
              <a:rPr lang="en-US" sz="2000" dirty="0">
                <a:latin typeface="Calibri" panose="020F0502020204030204" pitchFamily="34" charset="0"/>
                <a:cs typeface="Calibri" panose="020F0502020204030204" pitchFamily="34" charset="0"/>
              </a:rPr>
              <a:t>Post in a prominent place where workers can see it</a:t>
            </a:r>
          </a:p>
        </p:txBody>
      </p:sp>
      <p:pic>
        <p:nvPicPr>
          <p:cNvPr id="4" name="Picture 3" descr="OSHA's Free Workplace Poster">
            <a:extLst>
              <a:ext uri="{FF2B5EF4-FFF2-40B4-BE49-F238E27FC236}">
                <a16:creationId xmlns:a16="http://schemas.microsoft.com/office/drawing/2014/main" id="{02C19CBE-197B-4F8A-68B3-C74ECF7A5C4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95217" y="1336522"/>
            <a:ext cx="3007372" cy="4184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ctangle 4" descr="Gray shaded box">
            <a:extLst>
              <a:ext uri="{FF2B5EF4-FFF2-40B4-BE49-F238E27FC236}">
                <a16:creationId xmlns:a16="http://schemas.microsoft.com/office/drawing/2014/main" id="{0C7F4E33-DC16-95D1-E400-D02D72A337DB}"/>
              </a:ext>
            </a:extLst>
          </p:cNvPr>
          <p:cNvSpPr/>
          <p:nvPr/>
        </p:nvSpPr>
        <p:spPr bwMode="auto">
          <a:xfrm>
            <a:off x="4939862" y="5701861"/>
            <a:ext cx="4056993" cy="461963"/>
          </a:xfrm>
          <a:prstGeom prst="rect">
            <a:avLst/>
          </a:prstGeom>
          <a:solidFill>
            <a:schemeClr val="tx1">
              <a:lumMod val="75000"/>
              <a:lumOff val="2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b="1" dirty="0">
                <a:solidFill>
                  <a:srgbClr val="0070C0"/>
                </a:solidFill>
              </a:rPr>
              <a:t>www.osha.gov/Publications/poster.html</a:t>
            </a:r>
          </a:p>
        </p:txBody>
      </p:sp>
      <p:sp>
        <p:nvSpPr>
          <p:cNvPr id="7" name="Title 6">
            <a:extLst>
              <a:ext uri="{FF2B5EF4-FFF2-40B4-BE49-F238E27FC236}">
                <a16:creationId xmlns:a16="http://schemas.microsoft.com/office/drawing/2014/main" id="{569F6B5E-8F24-DF26-2ACC-1B615A12E5C9}"/>
              </a:ext>
            </a:extLst>
          </p:cNvPr>
          <p:cNvSpPr>
            <a:spLocks noGrp="1"/>
          </p:cNvSpPr>
          <p:nvPr>
            <p:ph type="title"/>
          </p:nvPr>
        </p:nvSpPr>
        <p:spPr>
          <a:xfrm>
            <a:off x="388882" y="176873"/>
            <a:ext cx="7886700" cy="517303"/>
          </a:xfrm>
        </p:spPr>
        <p:txBody>
          <a:bodyPr>
            <a:normAutofit fontScale="90000"/>
          </a:bodyPr>
          <a:lstStyle/>
          <a:p>
            <a:pPr algn="ctr"/>
            <a:r>
              <a:rPr lang="en-US" sz="3800" b="1" dirty="0">
                <a:latin typeface="+mn-lt"/>
              </a:rPr>
              <a:t>Required OSHA Poster – IT’s the Law</a:t>
            </a:r>
          </a:p>
        </p:txBody>
      </p:sp>
      <p:sp>
        <p:nvSpPr>
          <p:cNvPr id="8" name="TextBox 7">
            <a:extLst>
              <a:ext uri="{FF2B5EF4-FFF2-40B4-BE49-F238E27FC236}">
                <a16:creationId xmlns:a16="http://schemas.microsoft.com/office/drawing/2014/main" id="{6F5D7A6D-BAE4-2DF8-31AC-62634A59AC60}"/>
              </a:ext>
            </a:extLst>
          </p:cNvPr>
          <p:cNvSpPr txBox="1"/>
          <p:nvPr/>
        </p:nvSpPr>
        <p:spPr>
          <a:xfrm>
            <a:off x="245327" y="4841781"/>
            <a:ext cx="5019411" cy="400110"/>
          </a:xfrm>
          <a:prstGeom prst="rect">
            <a:avLst/>
          </a:prstGeom>
          <a:noFill/>
        </p:spPr>
        <p:txBody>
          <a:bodyPr wrap="square" rtlCol="0">
            <a:spAutoFit/>
          </a:bodyPr>
          <a:lstStyle/>
          <a:p>
            <a:pPr marL="285750" indent="-285750">
              <a:buFont typeface="Wingdings" panose="05000000000000000000" pitchFamily="2" charset="2"/>
              <a:buChar char="§"/>
            </a:pPr>
            <a:r>
              <a:rPr lang="en-US" sz="2000" i="0" kern="1200" dirty="0">
                <a:solidFill>
                  <a:schemeClr val="tx1"/>
                </a:solidFill>
                <a:effectLst/>
                <a:latin typeface="+mn-lt"/>
                <a:ea typeface="ＭＳ Ｐゴシック" charset="0"/>
                <a:cs typeface="+mn-cs"/>
              </a:rPr>
              <a:t>This poster is </a:t>
            </a:r>
            <a:r>
              <a:rPr lang="en-US" sz="2000" b="1" i="0" kern="1200" dirty="0">
                <a:solidFill>
                  <a:schemeClr val="tx1"/>
                </a:solidFill>
                <a:effectLst/>
                <a:latin typeface="+mn-lt"/>
                <a:ea typeface="ＭＳ Ｐゴシック" charset="0"/>
                <a:cs typeface="+mn-cs"/>
              </a:rPr>
              <a:t>available in many languages   </a:t>
            </a:r>
          </a:p>
        </p:txBody>
      </p:sp>
      <p:sp>
        <p:nvSpPr>
          <p:cNvPr id="6" name="TextBox 5">
            <a:extLst>
              <a:ext uri="{FF2B5EF4-FFF2-40B4-BE49-F238E27FC236}">
                <a16:creationId xmlns:a16="http://schemas.microsoft.com/office/drawing/2014/main" id="{23CE3D7E-0DAC-530F-FDC6-2FF32E21CCD5}"/>
              </a:ext>
            </a:extLst>
          </p:cNvPr>
          <p:cNvSpPr txBox="1"/>
          <p:nvPr/>
        </p:nvSpPr>
        <p:spPr>
          <a:xfrm>
            <a:off x="245327" y="749549"/>
            <a:ext cx="5149890" cy="2585323"/>
          </a:xfrm>
          <a:prstGeom prst="rect">
            <a:avLst/>
          </a:prstGeom>
          <a:noFill/>
        </p:spPr>
        <p:txBody>
          <a:bodyPr wrap="square">
            <a:spAutoFit/>
          </a:bodyPr>
          <a:lstStyle/>
          <a:p>
            <a:pPr marL="457200" indent="-457200">
              <a:spcBef>
                <a:spcPct val="0"/>
              </a:spcBef>
              <a:spcAft>
                <a:spcPts val="1800"/>
              </a:spcAft>
              <a:buSzPct val="115000"/>
              <a:buFont typeface="Wingdings" panose="05000000000000000000" pitchFamily="2" charset="2"/>
              <a:buChar char="§"/>
            </a:pPr>
            <a:r>
              <a:rPr lang="en-US" altLang="en-US" sz="2200" kern="0" dirty="0">
                <a:latin typeface="Calibri" panose="020F0502020204030204" pitchFamily="34" charset="0"/>
              </a:rPr>
              <a:t>Provide a workplace free from serious recognized hazards. </a:t>
            </a:r>
            <a:endParaRPr lang="en-US" altLang="en-US" sz="2200" b="1" kern="0" dirty="0">
              <a:solidFill>
                <a:srgbClr val="0070C0"/>
              </a:solidFill>
              <a:latin typeface="Calibri" panose="020F0502020204030204" pitchFamily="34" charset="0"/>
            </a:endParaRPr>
          </a:p>
          <a:p>
            <a:pPr marL="457200" indent="-457200">
              <a:spcBef>
                <a:spcPct val="0"/>
              </a:spcBef>
              <a:spcAft>
                <a:spcPts val="1800"/>
              </a:spcAft>
              <a:buSzPct val="115000"/>
              <a:buFont typeface="Wingdings" panose="05000000000000000000" pitchFamily="2" charset="2"/>
              <a:buChar char="§"/>
            </a:pPr>
            <a:r>
              <a:rPr lang="en-US" altLang="en-US" sz="2200" kern="0" dirty="0">
                <a:latin typeface="Calibri" panose="020F0502020204030204" pitchFamily="34" charset="0"/>
              </a:rPr>
              <a:t>Train workers in a language and vocabulary they can understand.</a:t>
            </a:r>
            <a:endParaRPr lang="en-US" altLang="en-US" sz="2200" b="1" kern="0" dirty="0">
              <a:latin typeface="Calibri" panose="020F0502020204030204" pitchFamily="34" charset="0"/>
            </a:endParaRPr>
          </a:p>
          <a:p>
            <a:pPr marL="457200" indent="-457200">
              <a:spcBef>
                <a:spcPct val="0"/>
              </a:spcBef>
              <a:spcAft>
                <a:spcPts val="1800"/>
              </a:spcAft>
              <a:buSzPct val="115000"/>
              <a:buFont typeface="Wingdings" panose="05000000000000000000" pitchFamily="2" charset="2"/>
              <a:buChar char="§"/>
            </a:pPr>
            <a:r>
              <a:rPr lang="en-US" altLang="en-US" sz="2200" kern="0" dirty="0">
                <a:latin typeface="Calibri" panose="020F0502020204030204" pitchFamily="34" charset="0"/>
              </a:rPr>
              <a:t>Comply with standards, rules and regulations issued under the OSH Act.</a:t>
            </a:r>
          </a:p>
        </p:txBody>
      </p:sp>
      <p:sp>
        <p:nvSpPr>
          <p:cNvPr id="10" name="TextBox 9">
            <a:extLst>
              <a:ext uri="{FF2B5EF4-FFF2-40B4-BE49-F238E27FC236}">
                <a16:creationId xmlns:a16="http://schemas.microsoft.com/office/drawing/2014/main" id="{B49F1EFF-6EE6-5E56-4561-ADE71426227B}"/>
              </a:ext>
            </a:extLst>
          </p:cNvPr>
          <p:cNvSpPr txBox="1"/>
          <p:nvPr/>
        </p:nvSpPr>
        <p:spPr>
          <a:xfrm>
            <a:off x="245327" y="5240196"/>
            <a:ext cx="4572000" cy="923330"/>
          </a:xfrm>
          <a:prstGeom prst="rect">
            <a:avLst/>
          </a:prstGeom>
          <a:noFill/>
        </p:spPr>
        <p:txBody>
          <a:bodyPr wrap="square">
            <a:spAutoFit/>
          </a:bodyPr>
          <a:lstStyle/>
          <a:p>
            <a:pPr marL="285750" indent="-285750">
              <a:buFont typeface="Wingdings" panose="05000000000000000000" pitchFamily="2" charset="2"/>
              <a:buChar char="§"/>
            </a:pPr>
            <a:r>
              <a:rPr lang="en-US" dirty="0">
                <a:solidFill>
                  <a:srgbClr val="212121"/>
                </a:solidFill>
                <a:latin typeface="Source Sans Pro" panose="020B0503030403020204" pitchFamily="34" charset="0"/>
              </a:rPr>
              <a:t>R</a:t>
            </a:r>
            <a:r>
              <a:rPr lang="en-US" b="0" i="0" dirty="0">
                <a:solidFill>
                  <a:srgbClr val="212121"/>
                </a:solidFill>
                <a:effectLst/>
                <a:latin typeface="Source Sans Pro" panose="020B0503030403020204" pitchFamily="34" charset="0"/>
              </a:rPr>
              <a:t>eproductions or facsimiles </a:t>
            </a:r>
            <a:r>
              <a:rPr lang="en-US" dirty="0">
                <a:solidFill>
                  <a:srgbClr val="212121"/>
                </a:solidFill>
                <a:latin typeface="Source Sans Pro" panose="020B0503030403020204" pitchFamily="34" charset="0"/>
              </a:rPr>
              <a:t>need to be at </a:t>
            </a:r>
            <a:r>
              <a:rPr lang="en-US" b="0" i="0" dirty="0">
                <a:solidFill>
                  <a:srgbClr val="212121"/>
                </a:solidFill>
                <a:effectLst/>
                <a:latin typeface="Source Sans Pro" panose="020B0503030403020204" pitchFamily="34" charset="0"/>
              </a:rPr>
              <a:t>least 8½ inches by 14 inches </a:t>
            </a:r>
            <a:r>
              <a:rPr lang="en-US" dirty="0">
                <a:solidFill>
                  <a:srgbClr val="212121"/>
                </a:solidFill>
                <a:latin typeface="Source Sans Pro" panose="020B0503030403020204" pitchFamily="34" charset="0"/>
              </a:rPr>
              <a:t>and</a:t>
            </a:r>
            <a:r>
              <a:rPr lang="en-US" b="0" i="0" dirty="0">
                <a:solidFill>
                  <a:srgbClr val="212121"/>
                </a:solidFill>
                <a:effectLst/>
                <a:latin typeface="Source Sans Pro" panose="020B0503030403020204" pitchFamily="34" charset="0"/>
              </a:rPr>
              <a:t> printing size is at least 10 pt.  (1903.2(a)(3)</a:t>
            </a:r>
            <a:endParaRPr lang="en-US" dirty="0"/>
          </a:p>
        </p:txBody>
      </p:sp>
    </p:spTree>
    <p:extLst>
      <p:ext uri="{BB962C8B-B14F-4D97-AF65-F5344CB8AC3E}">
        <p14:creationId xmlns:p14="http://schemas.microsoft.com/office/powerpoint/2010/main" val="4248255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03F6C-2C65-5BC1-52FF-EA6F96D8CFB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BC9CE4-8F06-E5B0-09DC-B3F26524F079}"/>
              </a:ext>
            </a:extLst>
          </p:cNvPr>
          <p:cNvSpPr>
            <a:spLocks noGrp="1"/>
          </p:cNvSpPr>
          <p:nvPr>
            <p:ph idx="1"/>
          </p:nvPr>
        </p:nvSpPr>
        <p:spPr>
          <a:xfrm>
            <a:off x="565084" y="1695445"/>
            <a:ext cx="7886700" cy="4351338"/>
          </a:xfrm>
        </p:spPr>
        <p:txBody>
          <a:bodyPr/>
          <a:lstStyle/>
          <a:p>
            <a:pPr marL="0" marR="0" indent="0">
              <a:spcBef>
                <a:spcPts val="0"/>
              </a:spcBef>
              <a:spcAft>
                <a:spcPts val="0"/>
              </a:spcAft>
              <a:buNone/>
            </a:pPr>
            <a:r>
              <a:rPr lang="en-US" sz="3200" b="1" dirty="0">
                <a:effectLst/>
                <a:latin typeface="Calibri" panose="020F0502020204030204" pitchFamily="34" charset="0"/>
                <a:ea typeface="Calibri" panose="020F0502020204030204" pitchFamily="34" charset="0"/>
              </a:rPr>
              <a:t>Did You Know?</a:t>
            </a:r>
            <a:endParaRPr lang="en-US" sz="32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2600" dirty="0">
                <a:effectLst/>
                <a:latin typeface="Calibri" panose="020F0502020204030204" pitchFamily="34" charset="0"/>
                <a:ea typeface="Calibri" panose="020F0502020204030204" pitchFamily="34" charset="0"/>
              </a:rPr>
              <a:t>The </a:t>
            </a:r>
            <a:r>
              <a:rPr lang="en-US" sz="2600" u="none" strike="noStrike" dirty="0">
                <a:solidFill>
                  <a:srgbClr val="0000FF"/>
                </a:solidFill>
                <a:effectLst/>
                <a:latin typeface="Calibri" panose="020F0502020204030204" pitchFamily="34" charset="0"/>
                <a:ea typeface="Calibri" panose="020F0502020204030204" pitchFamily="34" charset="0"/>
                <a:hlinkClick r:id="rId2" tooltip="OSHA homepage"/>
              </a:rPr>
              <a:t>OSHA website</a:t>
            </a:r>
            <a:r>
              <a:rPr lang="en-US" sz="2600" dirty="0">
                <a:effectLst/>
                <a:latin typeface="Calibri" panose="020F0502020204030204" pitchFamily="34" charset="0"/>
                <a:ea typeface="Calibri" panose="020F0502020204030204" pitchFamily="34" charset="0"/>
              </a:rPr>
              <a:t> is now available in </a:t>
            </a:r>
            <a:r>
              <a:rPr lang="en-US" sz="2600" dirty="0">
                <a:latin typeface="Calibri" panose="020F0502020204030204" pitchFamily="34" charset="0"/>
                <a:ea typeface="Calibri" panose="020F0502020204030204" pitchFamily="34" charset="0"/>
              </a:rPr>
              <a:t>many</a:t>
            </a:r>
            <a:r>
              <a:rPr lang="en-US" sz="2600" dirty="0">
                <a:effectLst/>
                <a:latin typeface="Calibri" panose="020F0502020204030204" pitchFamily="34" charset="0"/>
                <a:ea typeface="Calibri" panose="020F0502020204030204" pitchFamily="34" charset="0"/>
              </a:rPr>
              <a:t> languages. </a:t>
            </a:r>
          </a:p>
          <a:p>
            <a:pPr marL="0" marR="0" indent="0">
              <a:spcBef>
                <a:spcPts val="0"/>
              </a:spcBef>
              <a:spcAft>
                <a:spcPts val="0"/>
              </a:spcAft>
              <a:buNone/>
            </a:pPr>
            <a:endParaRPr lang="en-US" sz="1800" dirty="0">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Just click on the word "Languages" at the top right of any webpage to select from the translation options.</a:t>
            </a:r>
          </a:p>
          <a:p>
            <a:endParaRPr lang="en-US" dirty="0"/>
          </a:p>
        </p:txBody>
      </p:sp>
      <p:pic>
        <p:nvPicPr>
          <p:cNvPr id="2050" name="Picture 2" descr="QuickTakes DYK?">
            <a:extLst>
              <a:ext uri="{FF2B5EF4-FFF2-40B4-BE49-F238E27FC236}">
                <a16:creationId xmlns:a16="http://schemas.microsoft.com/office/drawing/2014/main" id="{21BB24A6-833E-4976-D061-D358534703E0}"/>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565084" y="275351"/>
            <a:ext cx="8140377"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9D63AE58-FB46-A41D-9514-7152BD580937}"/>
              </a:ext>
            </a:extLst>
          </p:cNvPr>
          <p:cNvPicPr>
            <a:picLocks noChangeAspect="1"/>
          </p:cNvPicPr>
          <p:nvPr/>
        </p:nvPicPr>
        <p:blipFill>
          <a:blip r:embed="rId4"/>
          <a:stretch>
            <a:fillRect/>
          </a:stretch>
        </p:blipFill>
        <p:spPr>
          <a:xfrm>
            <a:off x="565086" y="3522306"/>
            <a:ext cx="8140375" cy="2524477"/>
          </a:xfrm>
          <a:prstGeom prst="rect">
            <a:avLst/>
          </a:prstGeom>
        </p:spPr>
      </p:pic>
    </p:spTree>
    <p:extLst>
      <p:ext uri="{BB962C8B-B14F-4D97-AF65-F5344CB8AC3E}">
        <p14:creationId xmlns:p14="http://schemas.microsoft.com/office/powerpoint/2010/main" val="4209302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147" y="2258568"/>
            <a:ext cx="8818208" cy="2438400"/>
          </a:xfrm>
        </p:spPr>
        <p:txBody>
          <a:bodyPr>
            <a:normAutofit/>
          </a:bodyPr>
          <a:lstStyle/>
          <a:p>
            <a:pPr algn="ctr">
              <a:defRPr/>
            </a:pPr>
            <a:r>
              <a:rPr lang="en-US" sz="3800" b="1" dirty="0">
                <a:latin typeface="Calibri" panose="020F0502020204030204" pitchFamily="34" charset="0"/>
              </a:rPr>
              <a:t>Injury and Illness 300 Log Recordkeeping</a:t>
            </a:r>
            <a:br>
              <a:rPr lang="en-US" sz="3800" b="1" dirty="0">
                <a:latin typeface="Calibri" panose="020F0502020204030204" pitchFamily="34" charset="0"/>
              </a:rPr>
            </a:br>
            <a:r>
              <a:rPr lang="en-US" sz="3800" b="1" dirty="0">
                <a:latin typeface="Calibri" panose="020F0502020204030204" pitchFamily="34" charset="0"/>
              </a:rPr>
              <a:t>29 CFR 1904</a:t>
            </a:r>
            <a:endParaRPr lang="en-US" sz="3800" b="1" dirty="0">
              <a:effectLst/>
            </a:endParaRPr>
          </a:p>
        </p:txBody>
      </p:sp>
      <p:pic>
        <p:nvPicPr>
          <p:cNvPr id="4" name="Picture 8" descr="OSHA logo">
            <a:extLst>
              <a:ext uri="{FF2B5EF4-FFF2-40B4-BE49-F238E27FC236}">
                <a16:creationId xmlns:a16="http://schemas.microsoft.com/office/drawing/2014/main" id="{393FBCAB-B601-4DD0-B11E-7C03062C08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342" y="2030551"/>
            <a:ext cx="2493818" cy="7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4991B19-6F73-44DE-B261-FF3705D01CEF}"/>
              </a:ext>
            </a:extLst>
          </p:cNvPr>
          <p:cNvSpPr txBox="1"/>
          <p:nvPr/>
        </p:nvSpPr>
        <p:spPr>
          <a:xfrm>
            <a:off x="7928264" y="5652654"/>
            <a:ext cx="1215736" cy="369332"/>
          </a:xfrm>
          <a:prstGeom prst="rect">
            <a:avLst/>
          </a:prstGeom>
          <a:noFill/>
        </p:spPr>
        <p:txBody>
          <a:bodyPr wrap="square" rtlCol="0">
            <a:spAutoFit/>
          </a:bodyPr>
          <a:lstStyle/>
          <a:p>
            <a:r>
              <a:rPr lang="en-US" b="1" dirty="0">
                <a:solidFill>
                  <a:srgbClr val="00B050"/>
                </a:solidFill>
              </a:rPr>
              <a:t> 9:40am</a:t>
            </a:r>
          </a:p>
        </p:txBody>
      </p:sp>
    </p:spTree>
    <p:extLst>
      <p:ext uri="{BB962C8B-B14F-4D97-AF65-F5344CB8AC3E}">
        <p14:creationId xmlns:p14="http://schemas.microsoft.com/office/powerpoint/2010/main" val="3254612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6AF14D-91BB-03EB-EB24-DABFE72CFBFC}"/>
              </a:ext>
            </a:extLst>
          </p:cNvPr>
          <p:cNvSpPr>
            <a:spLocks noGrp="1"/>
          </p:cNvSpPr>
          <p:nvPr>
            <p:ph type="title"/>
          </p:nvPr>
        </p:nvSpPr>
        <p:spPr>
          <a:xfrm>
            <a:off x="144967" y="380564"/>
            <a:ext cx="4627755" cy="455778"/>
          </a:xfrm>
        </p:spPr>
        <p:txBody>
          <a:bodyPr>
            <a:normAutofit fontScale="90000"/>
          </a:bodyPr>
          <a:lstStyle/>
          <a:p>
            <a:pPr algn="ctr"/>
            <a:br>
              <a:rPr lang="en-US" altLang="en-US" sz="2900" b="1" dirty="0">
                <a:latin typeface="Calibri" panose="020F0502020204030204" pitchFamily="34" charset="0"/>
              </a:rPr>
            </a:br>
            <a:r>
              <a:rPr lang="en-US" altLang="en-US" sz="2900" b="1" dirty="0">
                <a:latin typeface="Calibri" panose="020F0502020204030204" pitchFamily="34" charset="0"/>
              </a:rPr>
              <a:t>OSHA 300 Series Forms: </a:t>
            </a:r>
            <a:br>
              <a:rPr lang="en-US" altLang="en-US" sz="2900" b="1" dirty="0">
                <a:latin typeface="Calibri" panose="020F0502020204030204" pitchFamily="34" charset="0"/>
              </a:rPr>
            </a:br>
            <a:r>
              <a:rPr lang="en-US" altLang="en-US" sz="2900" b="1" dirty="0">
                <a:latin typeface="Calibri" panose="020F0502020204030204" pitchFamily="34" charset="0"/>
              </a:rPr>
              <a:t>Injury and Illness Recordkeeping </a:t>
            </a:r>
            <a:br>
              <a:rPr lang="en-US" sz="2900" dirty="0"/>
            </a:br>
            <a:endParaRPr lang="en-US" sz="2900" dirty="0"/>
          </a:p>
        </p:txBody>
      </p:sp>
      <p:sp>
        <p:nvSpPr>
          <p:cNvPr id="5" name="Content Placeholder 4">
            <a:extLst>
              <a:ext uri="{FF2B5EF4-FFF2-40B4-BE49-F238E27FC236}">
                <a16:creationId xmlns:a16="http://schemas.microsoft.com/office/drawing/2014/main" id="{87B8557B-BA03-D12E-916F-3E048C901705}"/>
              </a:ext>
            </a:extLst>
          </p:cNvPr>
          <p:cNvSpPr>
            <a:spLocks noGrp="1"/>
          </p:cNvSpPr>
          <p:nvPr>
            <p:ph sz="half" idx="1"/>
          </p:nvPr>
        </p:nvSpPr>
        <p:spPr>
          <a:xfrm>
            <a:off x="144967" y="1282390"/>
            <a:ext cx="4873081" cy="4906537"/>
          </a:xfrm>
        </p:spPr>
        <p:txBody>
          <a:bodyPr>
            <a:normAutofit/>
          </a:bodyPr>
          <a:lstStyle/>
          <a:p>
            <a:pPr eaLnBrk="1" hangingPunct="1">
              <a:spcAft>
                <a:spcPts val="4200"/>
              </a:spcAft>
              <a:defRPr/>
            </a:pPr>
            <a:r>
              <a:rPr lang="en-US" altLang="en-US" sz="2400" dirty="0"/>
              <a:t>OSHA Form 300: Log of Work-Related Injuries and Illnesses </a:t>
            </a:r>
          </a:p>
          <a:p>
            <a:pPr>
              <a:defRPr/>
            </a:pPr>
            <a:r>
              <a:rPr lang="en-US" altLang="en-US" sz="2400" dirty="0"/>
              <a:t>OSHA Form 300A: Summary of Work-Related Injuries &amp; Illnesses</a:t>
            </a:r>
          </a:p>
          <a:p>
            <a:pPr marL="0" indent="0">
              <a:spcAft>
                <a:spcPts val="4200"/>
              </a:spcAft>
              <a:buNone/>
              <a:defRPr/>
            </a:pPr>
            <a:r>
              <a:rPr lang="en-US" altLang="en-US" sz="2400" b="1" dirty="0">
                <a:solidFill>
                  <a:srgbClr val="0070C0"/>
                </a:solidFill>
                <a:highlight>
                  <a:srgbClr val="FFFF99"/>
                </a:highlight>
              </a:rPr>
              <a:t>Required to post February 1-April 30</a:t>
            </a:r>
            <a:endParaRPr lang="en-US" altLang="en-US" sz="2400" b="1" dirty="0">
              <a:solidFill>
                <a:srgbClr val="3333FF"/>
              </a:solidFill>
              <a:highlight>
                <a:srgbClr val="FFFF99"/>
              </a:highlight>
            </a:endParaRPr>
          </a:p>
          <a:p>
            <a:pPr eaLnBrk="1" hangingPunct="1">
              <a:spcAft>
                <a:spcPts val="4200"/>
              </a:spcAft>
              <a:defRPr/>
            </a:pPr>
            <a:r>
              <a:rPr lang="en-US" altLang="en-US" sz="2400" dirty="0"/>
              <a:t>OSHA Form 301: Injury and Illness Incident Report</a:t>
            </a:r>
            <a:endParaRPr lang="en-US" dirty="0"/>
          </a:p>
        </p:txBody>
      </p:sp>
      <p:pic>
        <p:nvPicPr>
          <p:cNvPr id="7" name="Picture 5">
            <a:extLst>
              <a:ext uri="{FF2B5EF4-FFF2-40B4-BE49-F238E27FC236}">
                <a16:creationId xmlns:a16="http://schemas.microsoft.com/office/drawing/2014/main" id="{4E94D70D-603E-7735-2767-012CD4781954}"/>
              </a:ext>
            </a:extLst>
          </p:cNvPr>
          <p:cNvPicPr>
            <a:picLocks noGrp="1" noChangeAspect="1"/>
          </p:cNvPicPr>
          <p:nvPr>
            <p:ph sz="half" idx="2"/>
          </p:nvPr>
        </p:nvPicPr>
        <p:blipFill>
          <a:blip r:embed="rId2"/>
          <a:stretch>
            <a:fillRect/>
          </a:stretch>
        </p:blipFill>
        <p:spPr>
          <a:xfrm>
            <a:off x="5018048" y="263133"/>
            <a:ext cx="3712161" cy="1821633"/>
          </a:xfrm>
          <a:prstGeom prst="rect">
            <a:avLst/>
          </a:prstGeom>
        </p:spPr>
      </p:pic>
      <p:pic>
        <p:nvPicPr>
          <p:cNvPr id="8" name="Picture 4">
            <a:extLst>
              <a:ext uri="{FF2B5EF4-FFF2-40B4-BE49-F238E27FC236}">
                <a16:creationId xmlns:a16="http://schemas.microsoft.com/office/drawing/2014/main" id="{A217DC7C-C3FA-F66E-DBB7-C379D85D3527}"/>
              </a:ext>
            </a:extLst>
          </p:cNvPr>
          <p:cNvPicPr>
            <a:picLocks noChangeAspect="1"/>
          </p:cNvPicPr>
          <p:nvPr/>
        </p:nvPicPr>
        <p:blipFill>
          <a:blip r:embed="rId3"/>
          <a:stretch>
            <a:fillRect/>
          </a:stretch>
        </p:blipFill>
        <p:spPr>
          <a:xfrm>
            <a:off x="5018049" y="2319118"/>
            <a:ext cx="3765875" cy="1684170"/>
          </a:xfrm>
          <a:prstGeom prst="rect">
            <a:avLst/>
          </a:prstGeom>
        </p:spPr>
      </p:pic>
      <p:pic>
        <p:nvPicPr>
          <p:cNvPr id="9" name="Picture 4">
            <a:extLst>
              <a:ext uri="{FF2B5EF4-FFF2-40B4-BE49-F238E27FC236}">
                <a16:creationId xmlns:a16="http://schemas.microsoft.com/office/drawing/2014/main" id="{737C12A5-E2EB-171B-F149-329520A5B6A7}"/>
              </a:ext>
            </a:extLst>
          </p:cNvPr>
          <p:cNvPicPr>
            <a:picLocks noChangeAspect="1"/>
          </p:cNvPicPr>
          <p:nvPr/>
        </p:nvPicPr>
        <p:blipFill>
          <a:blip r:embed="rId4"/>
          <a:stretch>
            <a:fillRect/>
          </a:stretch>
        </p:blipFill>
        <p:spPr>
          <a:xfrm>
            <a:off x="5018048" y="4215231"/>
            <a:ext cx="3819591" cy="1895637"/>
          </a:xfrm>
          <a:prstGeom prst="rect">
            <a:avLst/>
          </a:prstGeom>
        </p:spPr>
      </p:pic>
      <p:sp>
        <p:nvSpPr>
          <p:cNvPr id="16" name="TextBox 15">
            <a:extLst>
              <a:ext uri="{FF2B5EF4-FFF2-40B4-BE49-F238E27FC236}">
                <a16:creationId xmlns:a16="http://schemas.microsoft.com/office/drawing/2014/main" id="{832447E9-9686-6523-3835-DFF2F02E5FCE}"/>
              </a:ext>
            </a:extLst>
          </p:cNvPr>
          <p:cNvSpPr txBox="1"/>
          <p:nvPr/>
        </p:nvSpPr>
        <p:spPr>
          <a:xfrm>
            <a:off x="446048" y="5464537"/>
            <a:ext cx="4572000" cy="646331"/>
          </a:xfrm>
          <a:prstGeom prst="rect">
            <a:avLst/>
          </a:prstGeom>
          <a:noFill/>
        </p:spPr>
        <p:txBody>
          <a:bodyPr wrap="square">
            <a:spAutoFit/>
          </a:bodyPr>
          <a:lstStyle/>
          <a:p>
            <a:pPr eaLnBrk="1" hangingPunct="1">
              <a:spcAft>
                <a:spcPts val="4200"/>
              </a:spcAft>
              <a:defRPr/>
            </a:pPr>
            <a:r>
              <a:rPr lang="en-US" altLang="en-US" sz="1800" dirty="0">
                <a:cs typeface="Arial" panose="020B0604020202020204" pitchFamily="34" charset="0"/>
              </a:rPr>
              <a:t>OSHA 300 log training @ </a:t>
            </a:r>
            <a:r>
              <a:rPr lang="en-US" altLang="en-US" sz="1800" dirty="0">
                <a:cs typeface="Arial" panose="020B0604020202020204" pitchFamily="34" charset="0"/>
                <a:hlinkClick r:id="rId5"/>
              </a:rPr>
              <a:t>www.osha.gov/recordkeeping/tutorial.html</a:t>
            </a:r>
            <a:endParaRPr lang="en-US" altLang="en-US" sz="1800" dirty="0">
              <a:cs typeface="Arial" panose="020B0604020202020204" pitchFamily="34" charset="0"/>
            </a:endParaRPr>
          </a:p>
        </p:txBody>
      </p:sp>
    </p:spTree>
    <p:extLst>
      <p:ext uri="{BB962C8B-B14F-4D97-AF65-F5344CB8AC3E}">
        <p14:creationId xmlns:p14="http://schemas.microsoft.com/office/powerpoint/2010/main" val="3415789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8662" y="157974"/>
            <a:ext cx="5278120" cy="1142492"/>
          </a:xfrm>
          <a:prstGeom prst="rect">
            <a:avLst/>
          </a:prstGeom>
        </p:spPr>
        <p:txBody>
          <a:bodyPr vert="horz" wrap="square" lIns="0" tIns="81915" rIns="0" bIns="0" rtlCol="0">
            <a:spAutoFit/>
          </a:bodyPr>
          <a:lstStyle/>
          <a:p>
            <a:pPr marL="12700" marR="5080" algn="ctr">
              <a:lnSpc>
                <a:spcPts val="4320"/>
              </a:lnSpc>
              <a:spcBef>
                <a:spcPts val="645"/>
              </a:spcBef>
            </a:pPr>
            <a:br>
              <a:rPr lang="en-US" sz="2400" b="1" dirty="0">
                <a:latin typeface="Calibri"/>
                <a:cs typeface="Calibri"/>
              </a:rPr>
            </a:br>
            <a:r>
              <a:rPr sz="2400" b="1" dirty="0">
                <a:latin typeface="Calibri"/>
                <a:cs typeface="Calibri"/>
              </a:rPr>
              <a:t>for</a:t>
            </a:r>
            <a:r>
              <a:rPr sz="2400" b="1" spc="-20" dirty="0">
                <a:latin typeface="Calibri"/>
                <a:cs typeface="Calibri"/>
              </a:rPr>
              <a:t> </a:t>
            </a:r>
            <a:r>
              <a:rPr sz="2400" b="1" spc="-10" dirty="0">
                <a:latin typeface="Calibri"/>
                <a:cs typeface="Calibri"/>
              </a:rPr>
              <a:t>Employers </a:t>
            </a:r>
            <a:r>
              <a:rPr sz="2400" b="1" dirty="0">
                <a:latin typeface="Calibri"/>
                <a:cs typeface="Calibri"/>
              </a:rPr>
              <a:t>Required</a:t>
            </a:r>
            <a:r>
              <a:rPr sz="2400" b="1" spc="-55" dirty="0">
                <a:latin typeface="Calibri"/>
                <a:cs typeface="Calibri"/>
              </a:rPr>
              <a:t> </a:t>
            </a:r>
            <a:r>
              <a:rPr sz="2400" b="1" dirty="0">
                <a:latin typeface="Calibri"/>
                <a:cs typeface="Calibri"/>
              </a:rPr>
              <a:t>to</a:t>
            </a:r>
            <a:r>
              <a:rPr sz="2400" b="1" spc="20" dirty="0">
                <a:latin typeface="Calibri"/>
                <a:cs typeface="Calibri"/>
              </a:rPr>
              <a:t> </a:t>
            </a:r>
            <a:r>
              <a:rPr sz="2400" b="1" dirty="0">
                <a:latin typeface="Calibri"/>
                <a:cs typeface="Calibri"/>
              </a:rPr>
              <a:t>Keep</a:t>
            </a:r>
            <a:r>
              <a:rPr sz="2400" b="1" spc="25" dirty="0">
                <a:latin typeface="Calibri"/>
                <a:cs typeface="Calibri"/>
              </a:rPr>
              <a:t> </a:t>
            </a:r>
            <a:r>
              <a:rPr sz="2400" b="1" spc="-20" dirty="0">
                <a:latin typeface="Calibri"/>
                <a:cs typeface="Calibri"/>
              </a:rPr>
              <a:t>Logs</a:t>
            </a:r>
          </a:p>
        </p:txBody>
      </p:sp>
      <p:sp>
        <p:nvSpPr>
          <p:cNvPr id="3" name="object 3"/>
          <p:cNvSpPr txBox="1"/>
          <p:nvPr/>
        </p:nvSpPr>
        <p:spPr>
          <a:xfrm>
            <a:off x="307910" y="1541160"/>
            <a:ext cx="8449591" cy="5393784"/>
          </a:xfrm>
          <a:prstGeom prst="rect">
            <a:avLst/>
          </a:prstGeom>
        </p:spPr>
        <p:txBody>
          <a:bodyPr vert="horz" wrap="square" lIns="0" tIns="12700" rIns="0" bIns="0" rtlCol="0">
            <a:spAutoFit/>
          </a:bodyPr>
          <a:lstStyle/>
          <a:p>
            <a:pPr marL="12065" marR="5080">
              <a:spcBef>
                <a:spcPts val="100"/>
              </a:spcBef>
              <a:buClr>
                <a:srgbClr val="006FC0"/>
              </a:buClr>
              <a:tabLst>
                <a:tab pos="357505" algn="l"/>
                <a:tab pos="358140" algn="l"/>
              </a:tabLst>
            </a:pPr>
            <a:r>
              <a:rPr lang="en-US" altLang="en-US" sz="2200" u="sng" dirty="0">
                <a:solidFill>
                  <a:srgbClr val="000000"/>
                </a:solidFill>
                <a:latin typeface="Calibri" panose="020F0502020204030204" pitchFamily="34" charset="0"/>
                <a:cs typeface="Calibri" panose="020F0502020204030204" pitchFamily="34" charset="0"/>
              </a:rPr>
              <a:t>Establishments </a:t>
            </a:r>
            <a:r>
              <a:rPr lang="en-US" altLang="en-US" sz="2200" dirty="0">
                <a:solidFill>
                  <a:srgbClr val="000000"/>
                </a:solidFill>
                <a:latin typeface="Calibri" panose="020F0502020204030204" pitchFamily="34" charset="0"/>
                <a:cs typeface="Calibri" panose="020F0502020204030204" pitchFamily="34" charset="0"/>
              </a:rPr>
              <a:t>with </a:t>
            </a:r>
            <a:r>
              <a:rPr lang="en-US" altLang="en-US" sz="2200" b="1" dirty="0">
                <a:solidFill>
                  <a:srgbClr val="C00000"/>
                </a:solidFill>
                <a:latin typeface="Calibri" panose="020F0502020204030204" pitchFamily="34" charset="0"/>
                <a:cs typeface="Calibri" panose="020F0502020204030204" pitchFamily="34" charset="0"/>
              </a:rPr>
              <a:t>100 or more</a:t>
            </a:r>
            <a:r>
              <a:rPr lang="en-US" altLang="en-US" sz="2200" dirty="0">
                <a:solidFill>
                  <a:srgbClr val="C00000"/>
                </a:solidFill>
                <a:latin typeface="Calibri" panose="020F0502020204030204" pitchFamily="34" charset="0"/>
                <a:cs typeface="Calibri" panose="020F0502020204030204" pitchFamily="34" charset="0"/>
              </a:rPr>
              <a:t> </a:t>
            </a:r>
            <a:r>
              <a:rPr lang="en-US" altLang="en-US" sz="2200" b="1" dirty="0">
                <a:solidFill>
                  <a:srgbClr val="C00000"/>
                </a:solidFill>
                <a:latin typeface="Calibri" panose="020F0502020204030204" pitchFamily="34" charset="0"/>
                <a:cs typeface="Calibri" panose="020F0502020204030204" pitchFamily="34" charset="0"/>
              </a:rPr>
              <a:t>employees in the highest-hazard industries</a:t>
            </a:r>
            <a:r>
              <a:rPr lang="en-US" altLang="en-US" sz="2200" dirty="0">
                <a:solidFill>
                  <a:srgbClr val="C00000"/>
                </a:solidFill>
                <a:latin typeface="Calibri" panose="020F0502020204030204" pitchFamily="34" charset="0"/>
                <a:cs typeface="Calibri" panose="020F0502020204030204" pitchFamily="34" charset="0"/>
              </a:rPr>
              <a:t> </a:t>
            </a:r>
            <a:r>
              <a:rPr lang="en-US" altLang="en-US" sz="2200" dirty="0">
                <a:solidFill>
                  <a:srgbClr val="000000"/>
                </a:solidFill>
                <a:latin typeface="Calibri" panose="020F0502020204030204" pitchFamily="34" charset="0"/>
                <a:cs typeface="Calibri" panose="020F0502020204030204" pitchFamily="34" charset="0"/>
              </a:rPr>
              <a:t>must electronically submit information from their Form 300 Log and Form 301 Incident Report. </a:t>
            </a:r>
            <a:r>
              <a:rPr lang="en-US" altLang="en-US" dirty="0">
                <a:solidFill>
                  <a:srgbClr val="124C95"/>
                </a:solidFill>
                <a:highlight>
                  <a:srgbClr val="FFFF99"/>
                </a:highlight>
                <a:latin typeface="Calibri" panose="020F0502020204030204" pitchFamily="34" charset="0"/>
                <a:cs typeface="Calibri" panose="020F0502020204030204" pitchFamily="34" charset="0"/>
              </a:rPr>
              <a:t>(Final rule amended federal occupational injury and illness recordkeeping regulation” 29 CFR 1904.41.)</a:t>
            </a:r>
          </a:p>
          <a:p>
            <a:pPr marL="12065" marR="5080">
              <a:lnSpc>
                <a:spcPct val="100000"/>
              </a:lnSpc>
              <a:spcBef>
                <a:spcPts val="100"/>
              </a:spcBef>
              <a:buClr>
                <a:srgbClr val="006FC0"/>
              </a:buClr>
              <a:tabLst>
                <a:tab pos="357505" algn="l"/>
                <a:tab pos="358140" algn="l"/>
              </a:tabLst>
            </a:pPr>
            <a:endParaRPr lang="en-US" u="sng" dirty="0">
              <a:solidFill>
                <a:srgbClr val="124C95"/>
              </a:solidFill>
              <a:uFill>
                <a:solidFill>
                  <a:srgbClr val="000000"/>
                </a:solidFill>
              </a:uFill>
              <a:latin typeface="Calibri"/>
              <a:cs typeface="Calibri"/>
            </a:endParaRPr>
          </a:p>
          <a:p>
            <a:pPr marL="12065" marR="5080">
              <a:lnSpc>
                <a:spcPct val="100000"/>
              </a:lnSpc>
              <a:spcBef>
                <a:spcPts val="100"/>
              </a:spcBef>
              <a:buClr>
                <a:srgbClr val="006FC0"/>
              </a:buClr>
              <a:tabLst>
                <a:tab pos="357505" algn="l"/>
                <a:tab pos="358140" algn="l"/>
              </a:tabLst>
            </a:pPr>
            <a:r>
              <a:rPr lang="en-US" sz="2200" u="sng" dirty="0">
                <a:uFill>
                  <a:solidFill>
                    <a:srgbClr val="000000"/>
                  </a:solidFill>
                </a:uFill>
                <a:latin typeface="Calibri"/>
                <a:cs typeface="Calibri"/>
              </a:rPr>
              <a:t>Establishments</a:t>
            </a:r>
            <a:r>
              <a:rPr lang="en-US" sz="2200" spc="-140" dirty="0">
                <a:latin typeface="Calibri"/>
                <a:cs typeface="Calibri"/>
              </a:rPr>
              <a:t> </a:t>
            </a:r>
            <a:r>
              <a:rPr lang="en-US" sz="2200" dirty="0">
                <a:latin typeface="Calibri"/>
                <a:cs typeface="Calibri"/>
              </a:rPr>
              <a:t>with</a:t>
            </a:r>
            <a:r>
              <a:rPr lang="en-US" sz="2200" spc="10" dirty="0">
                <a:latin typeface="Calibri"/>
                <a:cs typeface="Calibri"/>
              </a:rPr>
              <a:t> </a:t>
            </a:r>
            <a:r>
              <a:rPr lang="en-US" sz="2200" b="1" dirty="0">
                <a:solidFill>
                  <a:srgbClr val="C00000"/>
                </a:solidFill>
                <a:latin typeface="Calibri"/>
                <a:cs typeface="Calibri"/>
              </a:rPr>
              <a:t>250</a:t>
            </a:r>
            <a:r>
              <a:rPr lang="en-US" sz="2200" b="1" spc="-25" dirty="0">
                <a:solidFill>
                  <a:srgbClr val="C00000"/>
                </a:solidFill>
                <a:latin typeface="Calibri"/>
                <a:cs typeface="Calibri"/>
              </a:rPr>
              <a:t> </a:t>
            </a:r>
            <a:r>
              <a:rPr lang="en-US" sz="2200" b="1" dirty="0">
                <a:solidFill>
                  <a:srgbClr val="C00000"/>
                </a:solidFill>
                <a:latin typeface="Calibri"/>
                <a:cs typeface="Calibri"/>
              </a:rPr>
              <a:t>+ employees</a:t>
            </a:r>
            <a:r>
              <a:rPr lang="en-US" sz="2200" b="1" spc="65" dirty="0">
                <a:solidFill>
                  <a:srgbClr val="C00000"/>
                </a:solidFill>
                <a:latin typeface="Calibri"/>
                <a:cs typeface="Calibri"/>
              </a:rPr>
              <a:t> </a:t>
            </a:r>
            <a:r>
              <a:rPr lang="en-US" sz="2200" dirty="0">
                <a:latin typeface="Calibri"/>
                <a:cs typeface="Calibri"/>
              </a:rPr>
              <a:t>will be</a:t>
            </a:r>
            <a:r>
              <a:rPr lang="en-US" sz="2200" spc="-80" dirty="0">
                <a:latin typeface="Calibri"/>
                <a:cs typeface="Calibri"/>
              </a:rPr>
              <a:t> </a:t>
            </a:r>
            <a:r>
              <a:rPr lang="en-US" sz="2200" dirty="0">
                <a:latin typeface="Calibri"/>
                <a:cs typeface="Calibri"/>
              </a:rPr>
              <a:t>required</a:t>
            </a:r>
            <a:r>
              <a:rPr lang="en-US" sz="2200" spc="15" dirty="0">
                <a:latin typeface="Calibri"/>
                <a:cs typeface="Calibri"/>
              </a:rPr>
              <a:t> </a:t>
            </a:r>
            <a:r>
              <a:rPr lang="en-US" sz="2200" spc="-25" dirty="0">
                <a:latin typeface="Calibri"/>
                <a:cs typeface="Calibri"/>
              </a:rPr>
              <a:t>to </a:t>
            </a:r>
            <a:r>
              <a:rPr lang="en-US" sz="2200" dirty="0">
                <a:latin typeface="Calibri"/>
                <a:cs typeface="Calibri"/>
              </a:rPr>
              <a:t>electronically</a:t>
            </a:r>
            <a:r>
              <a:rPr lang="en-US" sz="2200" spc="-25" dirty="0">
                <a:latin typeface="Calibri"/>
                <a:cs typeface="Calibri"/>
              </a:rPr>
              <a:t> </a:t>
            </a:r>
            <a:r>
              <a:rPr lang="en-US" sz="2200" dirty="0">
                <a:latin typeface="Calibri"/>
                <a:cs typeface="Calibri"/>
              </a:rPr>
              <a:t>submit</a:t>
            </a:r>
            <a:r>
              <a:rPr lang="en-US" sz="2200" spc="-135" dirty="0">
                <a:latin typeface="Calibri"/>
                <a:cs typeface="Calibri"/>
              </a:rPr>
              <a:t> </a:t>
            </a:r>
            <a:r>
              <a:rPr lang="en-US" sz="2200" dirty="0">
                <a:latin typeface="Calibri"/>
                <a:cs typeface="Calibri"/>
              </a:rPr>
              <a:t>their</a:t>
            </a:r>
            <a:r>
              <a:rPr lang="en-US" sz="2200" spc="-5" dirty="0">
                <a:latin typeface="Calibri"/>
                <a:cs typeface="Calibri"/>
              </a:rPr>
              <a:t> </a:t>
            </a:r>
            <a:r>
              <a:rPr lang="en-US" sz="2200" dirty="0">
                <a:latin typeface="Calibri"/>
                <a:cs typeface="Calibri"/>
              </a:rPr>
              <a:t>OSHA</a:t>
            </a:r>
            <a:r>
              <a:rPr lang="en-US" sz="2200" spc="5" dirty="0">
                <a:latin typeface="Calibri"/>
                <a:cs typeface="Calibri"/>
              </a:rPr>
              <a:t> </a:t>
            </a:r>
            <a:r>
              <a:rPr lang="en-US" sz="2200" dirty="0">
                <a:latin typeface="Calibri"/>
                <a:cs typeface="Calibri"/>
              </a:rPr>
              <a:t>300A</a:t>
            </a:r>
            <a:r>
              <a:rPr lang="en-US" sz="2200" spc="5" dirty="0">
                <a:latin typeface="Calibri"/>
                <a:cs typeface="Calibri"/>
              </a:rPr>
              <a:t> </a:t>
            </a:r>
            <a:r>
              <a:rPr lang="en-US" sz="2200" spc="-10" dirty="0">
                <a:latin typeface="Calibri"/>
                <a:cs typeface="Calibri"/>
              </a:rPr>
              <a:t>annually</a:t>
            </a:r>
            <a:endParaRPr lang="en-US" sz="2200" dirty="0">
              <a:latin typeface="Calibri"/>
              <a:cs typeface="Calibri"/>
            </a:endParaRPr>
          </a:p>
          <a:p>
            <a:pPr marL="753745" marR="254635" lvl="1" indent="-284480">
              <a:lnSpc>
                <a:spcPct val="100000"/>
              </a:lnSpc>
              <a:spcAft>
                <a:spcPts val="1200"/>
              </a:spcAft>
              <a:buChar char="–"/>
              <a:tabLst>
                <a:tab pos="753745" algn="l"/>
                <a:tab pos="754380" algn="l"/>
              </a:tabLst>
            </a:pPr>
            <a:r>
              <a:rPr lang="en-US" sz="2200" dirty="0">
                <a:latin typeface="Calibri"/>
                <a:cs typeface="Calibri"/>
              </a:rPr>
              <a:t>Not</a:t>
            </a:r>
            <a:r>
              <a:rPr lang="en-US" sz="2200" spc="-15" dirty="0">
                <a:latin typeface="Calibri"/>
                <a:cs typeface="Calibri"/>
              </a:rPr>
              <a:t> </a:t>
            </a:r>
            <a:r>
              <a:rPr lang="en-US" sz="2200" dirty="0">
                <a:latin typeface="Calibri"/>
                <a:cs typeface="Calibri"/>
              </a:rPr>
              <a:t>related</a:t>
            </a:r>
            <a:r>
              <a:rPr lang="en-US" sz="2200" spc="5" dirty="0">
                <a:latin typeface="Calibri"/>
                <a:cs typeface="Calibri"/>
              </a:rPr>
              <a:t> </a:t>
            </a:r>
            <a:r>
              <a:rPr lang="en-US" sz="2200" dirty="0">
                <a:latin typeface="Calibri"/>
                <a:cs typeface="Calibri"/>
              </a:rPr>
              <a:t>to</a:t>
            </a:r>
            <a:r>
              <a:rPr lang="en-US" sz="2200" spc="5" dirty="0">
                <a:latin typeface="Calibri"/>
                <a:cs typeface="Calibri"/>
              </a:rPr>
              <a:t> </a:t>
            </a:r>
            <a:r>
              <a:rPr lang="en-US" sz="2200" dirty="0">
                <a:latin typeface="Calibri"/>
                <a:cs typeface="Calibri"/>
              </a:rPr>
              <a:t>whether</a:t>
            </a:r>
            <a:r>
              <a:rPr lang="en-US" sz="2200" spc="-45" dirty="0">
                <a:latin typeface="Calibri"/>
                <a:cs typeface="Calibri"/>
              </a:rPr>
              <a:t> </a:t>
            </a:r>
            <a:r>
              <a:rPr lang="en-US" sz="2200" dirty="0">
                <a:latin typeface="Calibri"/>
                <a:cs typeface="Calibri"/>
              </a:rPr>
              <a:t>they</a:t>
            </a:r>
            <a:r>
              <a:rPr lang="en-US" sz="2200" spc="-50" dirty="0">
                <a:latin typeface="Calibri"/>
                <a:cs typeface="Calibri"/>
              </a:rPr>
              <a:t> </a:t>
            </a:r>
            <a:r>
              <a:rPr lang="en-US" sz="2200" dirty="0">
                <a:latin typeface="Calibri"/>
                <a:cs typeface="Calibri"/>
              </a:rPr>
              <a:t>are</a:t>
            </a:r>
            <a:r>
              <a:rPr lang="en-US" sz="2200" spc="-5" dirty="0">
                <a:latin typeface="Calibri"/>
                <a:cs typeface="Calibri"/>
              </a:rPr>
              <a:t> </a:t>
            </a:r>
            <a:r>
              <a:rPr lang="en-US" sz="2200" dirty="0">
                <a:latin typeface="Calibri"/>
                <a:cs typeface="Calibri"/>
              </a:rPr>
              <a:t>a</a:t>
            </a:r>
            <a:r>
              <a:rPr lang="en-US" sz="2200" spc="-35" dirty="0">
                <a:latin typeface="Calibri"/>
                <a:cs typeface="Calibri"/>
              </a:rPr>
              <a:t> </a:t>
            </a:r>
            <a:r>
              <a:rPr lang="en-US" sz="2200" dirty="0">
                <a:latin typeface="Calibri"/>
                <a:cs typeface="Calibri"/>
              </a:rPr>
              <a:t>‘high</a:t>
            </a:r>
            <a:r>
              <a:rPr lang="en-US" sz="2200" spc="5" dirty="0">
                <a:latin typeface="Calibri"/>
                <a:cs typeface="Calibri"/>
              </a:rPr>
              <a:t> </a:t>
            </a:r>
            <a:r>
              <a:rPr lang="en-US" sz="2200" dirty="0">
                <a:latin typeface="Calibri"/>
                <a:cs typeface="Calibri"/>
              </a:rPr>
              <a:t>hazard’</a:t>
            </a:r>
            <a:r>
              <a:rPr lang="en-US" sz="2200" spc="30" dirty="0">
                <a:latin typeface="Calibri"/>
                <a:cs typeface="Calibri"/>
              </a:rPr>
              <a:t> </a:t>
            </a:r>
            <a:r>
              <a:rPr lang="en-US" sz="2200" dirty="0">
                <a:latin typeface="Calibri"/>
                <a:cs typeface="Calibri"/>
              </a:rPr>
              <a:t>or</a:t>
            </a:r>
            <a:r>
              <a:rPr lang="en-US" sz="2200" spc="-45" dirty="0">
                <a:latin typeface="Calibri"/>
                <a:cs typeface="Calibri"/>
              </a:rPr>
              <a:t> </a:t>
            </a:r>
            <a:r>
              <a:rPr lang="en-US" sz="2200" spc="-50" dirty="0">
                <a:latin typeface="Calibri"/>
                <a:cs typeface="Calibri"/>
              </a:rPr>
              <a:t>a </a:t>
            </a:r>
            <a:r>
              <a:rPr lang="en-US" sz="2200" dirty="0">
                <a:latin typeface="Calibri"/>
                <a:cs typeface="Calibri"/>
              </a:rPr>
              <a:t>‘low</a:t>
            </a:r>
            <a:r>
              <a:rPr lang="en-US" sz="2200" spc="-35" dirty="0">
                <a:latin typeface="Calibri"/>
                <a:cs typeface="Calibri"/>
              </a:rPr>
              <a:t> </a:t>
            </a:r>
            <a:r>
              <a:rPr lang="en-US" sz="2200" dirty="0">
                <a:latin typeface="Calibri"/>
                <a:cs typeface="Calibri"/>
              </a:rPr>
              <a:t>hazard’</a:t>
            </a:r>
            <a:r>
              <a:rPr lang="en-US" sz="2200" spc="55" dirty="0">
                <a:latin typeface="Calibri"/>
                <a:cs typeface="Calibri"/>
              </a:rPr>
              <a:t> </a:t>
            </a:r>
            <a:r>
              <a:rPr lang="en-US" sz="2200" dirty="0">
                <a:latin typeface="Calibri"/>
                <a:cs typeface="Calibri"/>
              </a:rPr>
              <a:t>industry.</a:t>
            </a:r>
            <a:r>
              <a:rPr lang="en-US" sz="2200" spc="-114" dirty="0">
                <a:latin typeface="Calibri"/>
                <a:cs typeface="Calibri"/>
              </a:rPr>
              <a:t> </a:t>
            </a:r>
            <a:r>
              <a:rPr lang="en-US" sz="2200" dirty="0">
                <a:latin typeface="Calibri"/>
                <a:cs typeface="Calibri"/>
              </a:rPr>
              <a:t>Its</a:t>
            </a:r>
            <a:r>
              <a:rPr lang="en-US" sz="2200" spc="35" dirty="0">
                <a:latin typeface="Calibri"/>
                <a:cs typeface="Calibri"/>
              </a:rPr>
              <a:t> </a:t>
            </a:r>
            <a:r>
              <a:rPr lang="en-US" sz="2200" dirty="0">
                <a:latin typeface="Calibri"/>
                <a:cs typeface="Calibri"/>
              </a:rPr>
              <a:t>size</a:t>
            </a:r>
            <a:r>
              <a:rPr lang="en-US" sz="2200" spc="-60" dirty="0">
                <a:latin typeface="Calibri"/>
                <a:cs typeface="Calibri"/>
              </a:rPr>
              <a:t> </a:t>
            </a:r>
            <a:r>
              <a:rPr lang="en-US" sz="2200" spc="-10" dirty="0">
                <a:latin typeface="Calibri"/>
                <a:cs typeface="Calibri"/>
              </a:rPr>
              <a:t>based…</a:t>
            </a:r>
          </a:p>
          <a:p>
            <a:pPr marL="12700" marR="130810">
              <a:lnSpc>
                <a:spcPct val="100000"/>
              </a:lnSpc>
              <a:spcBef>
                <a:spcPts val="560"/>
              </a:spcBef>
              <a:buClr>
                <a:srgbClr val="006FC0"/>
              </a:buClr>
              <a:tabLst>
                <a:tab pos="357505" algn="l"/>
                <a:tab pos="358140" algn="l"/>
              </a:tabLst>
            </a:pPr>
            <a:r>
              <a:rPr lang="en-US" sz="2200" u="sng" dirty="0">
                <a:uFill>
                  <a:solidFill>
                    <a:srgbClr val="000000"/>
                  </a:solidFill>
                </a:uFill>
                <a:latin typeface="Calibri"/>
                <a:cs typeface="Calibri"/>
              </a:rPr>
              <a:t>Establishments</a:t>
            </a:r>
            <a:r>
              <a:rPr lang="en-US" sz="2200" spc="-150" dirty="0">
                <a:latin typeface="Calibri"/>
                <a:cs typeface="Calibri"/>
              </a:rPr>
              <a:t> </a:t>
            </a:r>
            <a:r>
              <a:rPr lang="en-US" sz="2200" dirty="0">
                <a:latin typeface="Calibri"/>
                <a:cs typeface="Calibri"/>
              </a:rPr>
              <a:t>with</a:t>
            </a:r>
            <a:r>
              <a:rPr lang="en-US" sz="2200" spc="-10" dirty="0">
                <a:latin typeface="Calibri"/>
                <a:cs typeface="Calibri"/>
              </a:rPr>
              <a:t> </a:t>
            </a:r>
            <a:r>
              <a:rPr lang="en-US" sz="2200" b="1" spc="-25" dirty="0">
                <a:solidFill>
                  <a:srgbClr val="C00000"/>
                </a:solidFill>
                <a:latin typeface="Calibri"/>
                <a:cs typeface="Calibri"/>
              </a:rPr>
              <a:t>20-</a:t>
            </a:r>
            <a:r>
              <a:rPr lang="en-US" sz="2200" b="1" dirty="0">
                <a:solidFill>
                  <a:srgbClr val="C00000"/>
                </a:solidFill>
                <a:latin typeface="Calibri"/>
                <a:cs typeface="Calibri"/>
              </a:rPr>
              <a:t>249</a:t>
            </a:r>
            <a:r>
              <a:rPr lang="en-US" sz="2200" b="1" spc="-30" dirty="0">
                <a:solidFill>
                  <a:srgbClr val="C00000"/>
                </a:solidFill>
                <a:latin typeface="Calibri"/>
                <a:cs typeface="Calibri"/>
              </a:rPr>
              <a:t> </a:t>
            </a:r>
            <a:r>
              <a:rPr lang="en-US" sz="2200" b="1" dirty="0">
                <a:solidFill>
                  <a:srgbClr val="C00000"/>
                </a:solidFill>
                <a:latin typeface="Calibri"/>
                <a:cs typeface="Calibri"/>
              </a:rPr>
              <a:t>employees</a:t>
            </a:r>
            <a:r>
              <a:rPr lang="en-US" sz="2200" b="1" spc="135" dirty="0">
                <a:solidFill>
                  <a:srgbClr val="C00000"/>
                </a:solidFill>
                <a:latin typeface="Calibri"/>
                <a:cs typeface="Calibri"/>
              </a:rPr>
              <a:t> </a:t>
            </a:r>
            <a:r>
              <a:rPr lang="en-US" sz="2200" b="1" dirty="0">
                <a:solidFill>
                  <a:srgbClr val="C00000"/>
                </a:solidFill>
                <a:latin typeface="Calibri"/>
                <a:cs typeface="Calibri"/>
              </a:rPr>
              <a:t>in certain</a:t>
            </a:r>
            <a:r>
              <a:rPr lang="en-US" sz="2200" b="1" spc="-25" dirty="0">
                <a:solidFill>
                  <a:srgbClr val="C00000"/>
                </a:solidFill>
                <a:latin typeface="Calibri"/>
                <a:cs typeface="Calibri"/>
              </a:rPr>
              <a:t> </a:t>
            </a:r>
            <a:r>
              <a:rPr lang="en-US" sz="2200" b="1" u="sng" dirty="0">
                <a:solidFill>
                  <a:srgbClr val="C00000"/>
                </a:solidFill>
                <a:uFill>
                  <a:solidFill>
                    <a:srgbClr val="C00000"/>
                  </a:solidFill>
                </a:uFill>
                <a:latin typeface="Calibri"/>
                <a:cs typeface="Calibri"/>
              </a:rPr>
              <a:t>high</a:t>
            </a:r>
            <a:r>
              <a:rPr lang="en-US" sz="2200" b="1" u="sng" spc="-25" dirty="0">
                <a:solidFill>
                  <a:srgbClr val="C00000"/>
                </a:solidFill>
                <a:uFill>
                  <a:solidFill>
                    <a:srgbClr val="C00000"/>
                  </a:solidFill>
                </a:uFill>
                <a:latin typeface="Calibri"/>
                <a:cs typeface="Calibri"/>
              </a:rPr>
              <a:t> </a:t>
            </a:r>
            <a:r>
              <a:rPr lang="en-US" sz="2200" b="1" u="sng" spc="-10" dirty="0">
                <a:solidFill>
                  <a:srgbClr val="C00000"/>
                </a:solidFill>
                <a:uFill>
                  <a:solidFill>
                    <a:srgbClr val="C00000"/>
                  </a:solidFill>
                </a:uFill>
                <a:latin typeface="Calibri"/>
                <a:cs typeface="Calibri"/>
              </a:rPr>
              <a:t>hazard</a:t>
            </a:r>
            <a:r>
              <a:rPr lang="en-US" sz="2200" b="1" spc="-10" dirty="0">
                <a:solidFill>
                  <a:srgbClr val="C00000"/>
                </a:solidFill>
                <a:latin typeface="Calibri"/>
                <a:cs typeface="Calibri"/>
              </a:rPr>
              <a:t> </a:t>
            </a:r>
            <a:r>
              <a:rPr lang="en-US" sz="2200" b="1" u="sng" dirty="0">
                <a:solidFill>
                  <a:srgbClr val="C00000"/>
                </a:solidFill>
                <a:uFill>
                  <a:solidFill>
                    <a:srgbClr val="C00000"/>
                  </a:solidFill>
                </a:uFill>
                <a:latin typeface="Calibri"/>
                <a:cs typeface="Calibri"/>
              </a:rPr>
              <a:t>industries</a:t>
            </a:r>
            <a:r>
              <a:rPr lang="en-US" sz="2200" b="1" u="sng" spc="80" dirty="0">
                <a:solidFill>
                  <a:srgbClr val="C00000"/>
                </a:solidFill>
                <a:uFill>
                  <a:solidFill>
                    <a:srgbClr val="C00000"/>
                  </a:solidFill>
                </a:uFill>
                <a:latin typeface="Calibri"/>
                <a:cs typeface="Calibri"/>
              </a:rPr>
              <a:t> </a:t>
            </a:r>
            <a:r>
              <a:rPr lang="en-US" sz="2200" dirty="0">
                <a:latin typeface="Calibri"/>
                <a:cs typeface="Calibri"/>
              </a:rPr>
              <a:t>must continue to</a:t>
            </a:r>
            <a:r>
              <a:rPr lang="en-US" sz="2200" spc="15" dirty="0">
                <a:latin typeface="Calibri"/>
                <a:cs typeface="Calibri"/>
              </a:rPr>
              <a:t> </a:t>
            </a:r>
            <a:r>
              <a:rPr lang="en-US" sz="2200" dirty="0">
                <a:latin typeface="Calibri"/>
                <a:cs typeface="Calibri"/>
              </a:rPr>
              <a:t>electronically</a:t>
            </a:r>
            <a:r>
              <a:rPr lang="en-US" sz="2200" spc="-114" dirty="0">
                <a:latin typeface="Calibri"/>
                <a:cs typeface="Calibri"/>
              </a:rPr>
              <a:t> </a:t>
            </a:r>
            <a:r>
              <a:rPr lang="en-US" sz="2200" dirty="0">
                <a:latin typeface="Calibri"/>
                <a:cs typeface="Calibri"/>
              </a:rPr>
              <a:t>submit</a:t>
            </a:r>
            <a:r>
              <a:rPr lang="en-US" sz="2200" spc="-80" dirty="0">
                <a:latin typeface="Calibri"/>
                <a:cs typeface="Calibri"/>
              </a:rPr>
              <a:t> </a:t>
            </a:r>
            <a:r>
              <a:rPr lang="en-US" sz="2200" spc="-10" dirty="0">
                <a:latin typeface="Calibri"/>
                <a:cs typeface="Calibri"/>
              </a:rPr>
              <a:t>their </a:t>
            </a:r>
            <a:r>
              <a:rPr lang="en-US" sz="2200" dirty="0">
                <a:latin typeface="Calibri"/>
                <a:cs typeface="Calibri"/>
              </a:rPr>
              <a:t>OSHA</a:t>
            </a:r>
            <a:r>
              <a:rPr lang="en-US" sz="2200" spc="-100" dirty="0">
                <a:latin typeface="Calibri"/>
                <a:cs typeface="Calibri"/>
              </a:rPr>
              <a:t> </a:t>
            </a:r>
            <a:r>
              <a:rPr lang="en-US" sz="2200" dirty="0">
                <a:latin typeface="Calibri"/>
                <a:cs typeface="Calibri"/>
              </a:rPr>
              <a:t>300A</a:t>
            </a:r>
            <a:r>
              <a:rPr lang="en-US" sz="2200" spc="65" dirty="0">
                <a:latin typeface="Calibri"/>
                <a:cs typeface="Calibri"/>
              </a:rPr>
              <a:t> </a:t>
            </a:r>
            <a:r>
              <a:rPr lang="en-US" sz="2200" spc="-10" dirty="0">
                <a:latin typeface="Calibri"/>
                <a:cs typeface="Calibri"/>
              </a:rPr>
              <a:t>annually.</a:t>
            </a:r>
          </a:p>
          <a:p>
            <a:pPr marL="12700" marR="130810" algn="ctr">
              <a:lnSpc>
                <a:spcPct val="100000"/>
              </a:lnSpc>
              <a:spcBef>
                <a:spcPts val="560"/>
              </a:spcBef>
              <a:buClr>
                <a:srgbClr val="006FC0"/>
              </a:buClr>
              <a:tabLst>
                <a:tab pos="357505" algn="l"/>
                <a:tab pos="358140" algn="l"/>
              </a:tabLst>
            </a:pPr>
            <a:r>
              <a:rPr lang="en-US" sz="2200" dirty="0"/>
              <a:t> </a:t>
            </a:r>
            <a:r>
              <a:rPr lang="en-US" sz="1400" dirty="0">
                <a:hlinkClick r:id="rId2"/>
              </a:rPr>
              <a:t>www.osha.gov/injuryreporting</a:t>
            </a:r>
            <a:r>
              <a:rPr lang="en-US" sz="1400" dirty="0"/>
              <a:t> </a:t>
            </a:r>
          </a:p>
          <a:p>
            <a:pPr marL="0" indent="0" algn="ctr" eaLnBrk="1" fontAlgn="auto" hangingPunct="1">
              <a:spcAft>
                <a:spcPts val="0"/>
              </a:spcAft>
              <a:buFont typeface="Arial" panose="020B0604020202020204" pitchFamily="34" charset="0"/>
              <a:buNone/>
              <a:defRPr/>
            </a:pPr>
            <a:r>
              <a:rPr lang="en-US" sz="1400" dirty="0">
                <a:hlinkClick r:id="rId3"/>
              </a:rPr>
              <a:t>https://www.osha.gov/recordkeeping/NAICScodesforelectronicsubmission.html</a:t>
            </a:r>
            <a:endParaRPr lang="en-US" sz="1400" dirty="0"/>
          </a:p>
          <a:p>
            <a:pPr marL="753745" lvl="1" indent="-283845">
              <a:lnSpc>
                <a:spcPct val="100000"/>
              </a:lnSpc>
              <a:spcBef>
                <a:spcPts val="640"/>
              </a:spcBef>
              <a:buChar char="–"/>
              <a:tabLst>
                <a:tab pos="753745" algn="l"/>
                <a:tab pos="754380" algn="l"/>
                <a:tab pos="2490470" algn="l"/>
              </a:tabLst>
            </a:pPr>
            <a:endParaRPr lang="en-US" sz="2400" spc="-10" dirty="0">
              <a:latin typeface="Calibri"/>
              <a:cs typeface="Calibri"/>
            </a:endParaRPr>
          </a:p>
          <a:p>
            <a:pPr marL="753745" lvl="1" indent="-283845">
              <a:lnSpc>
                <a:spcPct val="100000"/>
              </a:lnSpc>
              <a:spcBef>
                <a:spcPts val="640"/>
              </a:spcBef>
              <a:buChar char="–"/>
              <a:tabLst>
                <a:tab pos="753745" algn="l"/>
                <a:tab pos="754380" algn="l"/>
                <a:tab pos="2490470" algn="l"/>
              </a:tabLst>
            </a:pPr>
            <a:endParaRPr lang="en-US" sz="2400" dirty="0">
              <a:latin typeface="Calibri"/>
              <a:cs typeface="Calibri"/>
            </a:endParaRPr>
          </a:p>
        </p:txBody>
      </p:sp>
      <p:sp>
        <p:nvSpPr>
          <p:cNvPr id="6" name="TextBox 5">
            <a:extLst>
              <a:ext uri="{FF2B5EF4-FFF2-40B4-BE49-F238E27FC236}">
                <a16:creationId xmlns:a16="http://schemas.microsoft.com/office/drawing/2014/main" id="{1020FCEC-723E-7727-781D-B8D4C4D91CCC}"/>
              </a:ext>
            </a:extLst>
          </p:cNvPr>
          <p:cNvSpPr txBox="1"/>
          <p:nvPr/>
        </p:nvSpPr>
        <p:spPr>
          <a:xfrm>
            <a:off x="551665" y="553177"/>
            <a:ext cx="5278120" cy="461665"/>
          </a:xfrm>
          <a:prstGeom prst="rect">
            <a:avLst/>
          </a:prstGeom>
          <a:noFill/>
        </p:spPr>
        <p:txBody>
          <a:bodyPr wrap="square">
            <a:spAutoFit/>
          </a:bodyPr>
          <a:lstStyle/>
          <a:p>
            <a:pPr algn="ctr"/>
            <a:r>
              <a:rPr lang="en-US" sz="2400" b="1" dirty="0">
                <a:latin typeface="Calibri"/>
                <a:cs typeface="Calibri"/>
              </a:rPr>
              <a:t>Electronic</a:t>
            </a:r>
            <a:r>
              <a:rPr lang="en-US" sz="2400" b="1" spc="20" dirty="0">
                <a:latin typeface="Calibri"/>
                <a:cs typeface="Calibri"/>
              </a:rPr>
              <a:t> </a:t>
            </a:r>
            <a:r>
              <a:rPr lang="en-US" sz="2400" b="1" dirty="0">
                <a:latin typeface="Calibri"/>
                <a:cs typeface="Calibri"/>
              </a:rPr>
              <a:t>Submission</a:t>
            </a:r>
            <a:r>
              <a:rPr lang="en-US" sz="2400" b="1" spc="-45" dirty="0">
                <a:latin typeface="Calibri"/>
                <a:cs typeface="Calibri"/>
              </a:rPr>
              <a:t> </a:t>
            </a:r>
            <a:r>
              <a:rPr lang="en-US" sz="2400" b="1" spc="-25" dirty="0">
                <a:latin typeface="Calibri"/>
                <a:cs typeface="Calibri"/>
              </a:rPr>
              <a:t>of </a:t>
            </a:r>
            <a:r>
              <a:rPr lang="en-US" sz="2400" b="1" dirty="0">
                <a:latin typeface="Calibri"/>
                <a:cs typeface="Calibri"/>
              </a:rPr>
              <a:t>300 Data</a:t>
            </a:r>
            <a:endParaRPr lang="en-US" sz="2400" b="1" dirty="0"/>
          </a:p>
        </p:txBody>
      </p:sp>
      <p:pic>
        <p:nvPicPr>
          <p:cNvPr id="5" name="Picture 4">
            <a:extLst>
              <a:ext uri="{FF2B5EF4-FFF2-40B4-BE49-F238E27FC236}">
                <a16:creationId xmlns:a16="http://schemas.microsoft.com/office/drawing/2014/main" id="{AEAA9818-75DB-47B5-091B-702F94F9F4C7}"/>
              </a:ext>
            </a:extLst>
          </p:cNvPr>
          <p:cNvPicPr>
            <a:picLocks noChangeAspect="1"/>
          </p:cNvPicPr>
          <p:nvPr/>
        </p:nvPicPr>
        <p:blipFill>
          <a:blip r:embed="rId4"/>
          <a:stretch>
            <a:fillRect/>
          </a:stretch>
        </p:blipFill>
        <p:spPr>
          <a:xfrm>
            <a:off x="6073540" y="267555"/>
            <a:ext cx="2762550" cy="1344429"/>
          </a:xfrm>
          <a:prstGeom prst="rect">
            <a:avLst/>
          </a:prstGeom>
        </p:spPr>
      </p:pic>
      <p:sp>
        <p:nvSpPr>
          <p:cNvPr id="7" name="TextBox 6">
            <a:extLst>
              <a:ext uri="{FF2B5EF4-FFF2-40B4-BE49-F238E27FC236}">
                <a16:creationId xmlns:a16="http://schemas.microsoft.com/office/drawing/2014/main" id="{1436640D-9E6A-51E2-558E-E6B8461A78F3}"/>
              </a:ext>
            </a:extLst>
          </p:cNvPr>
          <p:cNvSpPr txBox="1"/>
          <p:nvPr/>
        </p:nvSpPr>
        <p:spPr>
          <a:xfrm>
            <a:off x="1972329" y="196174"/>
            <a:ext cx="2668555" cy="461665"/>
          </a:xfrm>
          <a:prstGeom prst="rect">
            <a:avLst/>
          </a:prstGeom>
          <a:noFill/>
        </p:spPr>
        <p:txBody>
          <a:bodyPr wrap="square" rtlCol="0">
            <a:spAutoFit/>
          </a:bodyPr>
          <a:lstStyle/>
          <a:p>
            <a:pPr algn="ctr"/>
            <a:r>
              <a:rPr lang="en-US" sz="2400" b="1" dirty="0"/>
              <a:t>Due by March 2</a:t>
            </a:r>
            <a:r>
              <a:rPr lang="en-US" sz="2400" b="1" baseline="30000" dirty="0"/>
              <a:t>nd</a:t>
            </a:r>
            <a:r>
              <a:rPr lang="en-US" sz="2400" b="1" dirty="0"/>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 y="20180"/>
            <a:ext cx="9143999" cy="1216338"/>
          </a:xfrm>
        </p:spPr>
        <p:txBody>
          <a:bodyPr>
            <a:noAutofit/>
          </a:bodyPr>
          <a:lstStyle/>
          <a:p>
            <a:pPr algn="ctr">
              <a:spcBef>
                <a:spcPts val="1800"/>
              </a:spcBef>
              <a:spcAft>
                <a:spcPts val="4200"/>
              </a:spcAft>
              <a:defRPr/>
            </a:pPr>
            <a:br>
              <a:rPr lang="en-US" altLang="en-US" sz="3800" b="1" dirty="0">
                <a:solidFill>
                  <a:schemeClr val="tx1"/>
                </a:solidFill>
                <a:effectLst/>
                <a:latin typeface="+mn-lt"/>
              </a:rPr>
            </a:br>
            <a:r>
              <a:rPr lang="en-US" altLang="en-US" sz="3800" b="1" dirty="0">
                <a:solidFill>
                  <a:schemeClr val="tx1"/>
                </a:solidFill>
                <a:effectLst/>
                <a:latin typeface="+mn-lt"/>
              </a:rPr>
              <a:t>Reporting Fatalities &amp; Severe Injuries</a:t>
            </a:r>
            <a:r>
              <a:rPr lang="en-US" altLang="en-US" sz="4000" dirty="0">
                <a:solidFill>
                  <a:srgbClr val="000000"/>
                </a:solidFill>
              </a:rPr>
              <a:t> </a:t>
            </a:r>
            <a:br>
              <a:rPr lang="en-US" altLang="en-US" sz="2800" dirty="0">
                <a:solidFill>
                  <a:srgbClr val="000000"/>
                </a:solidFill>
              </a:rPr>
            </a:br>
            <a:r>
              <a:rPr lang="en-US" altLang="en-US" sz="2400" dirty="0">
                <a:solidFill>
                  <a:srgbClr val="000000"/>
                </a:solidFill>
                <a:latin typeface="+mn-lt"/>
              </a:rPr>
              <a:t>(1</a:t>
            </a:r>
            <a:r>
              <a:rPr lang="en-US" altLang="en-US" sz="2400" dirty="0">
                <a:latin typeface="+mn-lt"/>
              </a:rPr>
              <a:t>904.39)</a:t>
            </a:r>
            <a:br>
              <a:rPr lang="en-US" altLang="en-US" sz="4000" b="1" dirty="0">
                <a:solidFill>
                  <a:schemeClr val="tx1"/>
                </a:solidFill>
                <a:effectLst/>
                <a:latin typeface="+mn-lt"/>
              </a:rPr>
            </a:br>
            <a:endParaRPr lang="en-US" sz="3200" b="1" dirty="0">
              <a:effectLst/>
              <a:latin typeface="+mn-lt"/>
            </a:endParaRPr>
          </a:p>
        </p:txBody>
      </p:sp>
      <p:sp>
        <p:nvSpPr>
          <p:cNvPr id="27653" name="TextBox 3"/>
          <p:cNvSpPr txBox="1">
            <a:spLocks noChangeArrowheads="1"/>
          </p:cNvSpPr>
          <p:nvPr/>
        </p:nvSpPr>
        <p:spPr bwMode="auto">
          <a:xfrm>
            <a:off x="906341" y="5629602"/>
            <a:ext cx="289116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200" b="1" dirty="0">
                <a:latin typeface="Calibri" panose="020F0502020204030204" pitchFamily="34" charset="0"/>
                <a:hlinkClick r:id="rId3"/>
              </a:rPr>
              <a:t>osha.gov/report.html</a:t>
            </a:r>
            <a:endParaRPr lang="en-US" altLang="en-US" sz="2800" b="1" dirty="0">
              <a:latin typeface="Calibri" panose="020F0502020204030204" pitchFamily="34" charset="0"/>
            </a:endParaRPr>
          </a:p>
        </p:txBody>
      </p:sp>
      <p:sp>
        <p:nvSpPr>
          <p:cNvPr id="2" name="Rectangle 1"/>
          <p:cNvSpPr/>
          <p:nvPr/>
        </p:nvSpPr>
        <p:spPr>
          <a:xfrm>
            <a:off x="295655" y="1324682"/>
            <a:ext cx="4572000" cy="4832092"/>
          </a:xfrm>
          <a:prstGeom prst="rect">
            <a:avLst/>
          </a:prstGeom>
        </p:spPr>
        <p:txBody>
          <a:bodyPr>
            <a:spAutoFit/>
          </a:bodyPr>
          <a:lstStyle/>
          <a:p>
            <a:pPr marL="342900" indent="-342900">
              <a:buFont typeface="Arial" panose="020B0604020202020204" pitchFamily="34" charset="0"/>
              <a:buChar char="•"/>
            </a:pPr>
            <a:r>
              <a:rPr lang="en-US" sz="2400" b="1" dirty="0"/>
              <a:t>All employers </a:t>
            </a:r>
            <a:r>
              <a:rPr lang="en-US" sz="2200" dirty="0"/>
              <a:t>are required to notify OSHA when an employee </a:t>
            </a:r>
            <a:r>
              <a:rPr lang="en-US" sz="2200" b="1" dirty="0"/>
              <a:t>dies </a:t>
            </a:r>
            <a:r>
              <a:rPr lang="en-US" sz="2200" dirty="0"/>
              <a:t>on the job or suffers a work-related </a:t>
            </a:r>
            <a:r>
              <a:rPr lang="en-US" sz="2200" b="1" dirty="0"/>
              <a:t>hospitalization, amputation, or loss of an eye</a:t>
            </a:r>
          </a:p>
          <a:p>
            <a:pPr marL="342900" indent="-342900">
              <a:buFont typeface="Arial" panose="020B0604020202020204" pitchFamily="34" charset="0"/>
              <a:buChar char="•"/>
            </a:pPr>
            <a:endParaRPr lang="en-US" sz="2200" b="1" dirty="0"/>
          </a:p>
          <a:p>
            <a:pPr marL="342900" indent="-342900">
              <a:buFont typeface="Arial" panose="020B0604020202020204" pitchFamily="34" charset="0"/>
              <a:buChar char="•"/>
            </a:pPr>
            <a:r>
              <a:rPr lang="en-US" sz="2200" dirty="0"/>
              <a:t>A fatality must be reported </a:t>
            </a:r>
            <a:r>
              <a:rPr lang="en-US" sz="2200" b="1" dirty="0"/>
              <a:t>within 8 hours</a:t>
            </a:r>
          </a:p>
          <a:p>
            <a:pPr marL="342900" indent="-342900">
              <a:buFont typeface="Arial" panose="020B0604020202020204" pitchFamily="34" charset="0"/>
              <a:buChar char="•"/>
            </a:pPr>
            <a:endParaRPr lang="en-US" sz="2200" b="1" dirty="0"/>
          </a:p>
          <a:p>
            <a:pPr marL="342900" indent="-342900">
              <a:buFont typeface="Arial" panose="020B0604020202020204" pitchFamily="34" charset="0"/>
              <a:buChar char="•"/>
            </a:pPr>
            <a:r>
              <a:rPr lang="en-US" sz="2200" dirty="0"/>
              <a:t>An in-patient hospitalization, amputation, or eye loss must be reported </a:t>
            </a:r>
            <a:r>
              <a:rPr lang="en-US" sz="2200" b="1" dirty="0"/>
              <a:t>within 24 hours</a:t>
            </a:r>
            <a:endParaRPr lang="en-US" sz="2200" dirty="0"/>
          </a:p>
          <a:p>
            <a:endParaRPr lang="en-US" sz="2200" dirty="0"/>
          </a:p>
          <a:p>
            <a:endParaRPr lang="en-US" sz="2200" dirty="0"/>
          </a:p>
        </p:txBody>
      </p:sp>
      <p:pic>
        <p:nvPicPr>
          <p:cNvPr id="6" name="Picture 14" descr="Photograph of emergency room">
            <a:extLst>
              <a:ext uri="{FF2B5EF4-FFF2-40B4-BE49-F238E27FC236}">
                <a16:creationId xmlns:a16="http://schemas.microsoft.com/office/drawing/2014/main" id="{7E5E903D-85AE-412E-83A1-DA08BD13C28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63872" y="2151090"/>
            <a:ext cx="3229818" cy="23645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31094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82F9A-2716-BB13-229F-228DD7EA29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B6F4A4-D7D4-ED8C-221A-214D74A89591}"/>
              </a:ext>
            </a:extLst>
          </p:cNvPr>
          <p:cNvSpPr>
            <a:spLocks noGrp="1"/>
          </p:cNvSpPr>
          <p:nvPr>
            <p:ph type="title"/>
          </p:nvPr>
        </p:nvSpPr>
        <p:spPr>
          <a:xfrm>
            <a:off x="888023" y="199001"/>
            <a:ext cx="5915563" cy="483387"/>
          </a:xfrm>
        </p:spPr>
        <p:txBody>
          <a:bodyPr>
            <a:normAutofit fontScale="90000"/>
          </a:bodyPr>
          <a:lstStyle/>
          <a:p>
            <a:r>
              <a:rPr lang="en-US" sz="3600" b="1" dirty="0">
                <a:latin typeface="+mn-lt"/>
              </a:rPr>
              <a:t>Connect with Texas OSHCON</a:t>
            </a:r>
          </a:p>
        </p:txBody>
      </p:sp>
      <p:sp>
        <p:nvSpPr>
          <p:cNvPr id="3" name="Content Placeholder 2">
            <a:extLst>
              <a:ext uri="{FF2B5EF4-FFF2-40B4-BE49-F238E27FC236}">
                <a16:creationId xmlns:a16="http://schemas.microsoft.com/office/drawing/2014/main" id="{09F871DC-4B9B-4B99-5E68-C69F3D4B6B6F}"/>
              </a:ext>
            </a:extLst>
          </p:cNvPr>
          <p:cNvSpPr>
            <a:spLocks noGrp="1"/>
          </p:cNvSpPr>
          <p:nvPr>
            <p:ph idx="1"/>
          </p:nvPr>
        </p:nvSpPr>
        <p:spPr>
          <a:xfrm>
            <a:off x="154332" y="2925467"/>
            <a:ext cx="8567305" cy="3592499"/>
          </a:xfrm>
        </p:spPr>
        <p:txBody>
          <a:bodyPr>
            <a:noAutofit/>
          </a:bodyPr>
          <a:lstStyle/>
          <a:p>
            <a:pPr>
              <a:spcBef>
                <a:spcPts val="0"/>
              </a:spcBef>
              <a:spcAft>
                <a:spcPts val="1350"/>
              </a:spcAft>
            </a:pPr>
            <a:r>
              <a:rPr lang="en-US" sz="2400" b="1" dirty="0"/>
              <a:t>OSHCON Website:</a:t>
            </a:r>
            <a:r>
              <a:rPr lang="en-US" sz="2400" dirty="0"/>
              <a:t>  </a:t>
            </a:r>
            <a:r>
              <a:rPr lang="en-US" sz="2400" dirty="0">
                <a:solidFill>
                  <a:srgbClr val="0070C0"/>
                </a:solidFill>
                <a:hlinkClick r:id="rId2">
                  <a:extLst>
                    <a:ext uri="{A12FA001-AC4F-418D-AE19-62706E023703}">
                      <ahyp:hlinkClr xmlns:ahyp="http://schemas.microsoft.com/office/drawing/2018/hyperlinkcolor" val="tx"/>
                    </a:ext>
                  </a:extLst>
                </a:hlinkClick>
              </a:rPr>
              <a:t>txoshcon.com</a:t>
            </a:r>
            <a:r>
              <a:rPr lang="en-US" sz="2400" dirty="0">
                <a:solidFill>
                  <a:srgbClr val="0070C0"/>
                </a:solidFill>
              </a:rPr>
              <a:t> </a:t>
            </a:r>
          </a:p>
          <a:p>
            <a:pPr>
              <a:spcBef>
                <a:spcPts val="0"/>
              </a:spcBef>
              <a:spcAft>
                <a:spcPts val="1350"/>
              </a:spcAft>
            </a:pPr>
            <a:r>
              <a:rPr lang="en-US" sz="2400" b="1" dirty="0"/>
              <a:t>Call OSHCON </a:t>
            </a:r>
            <a:r>
              <a:rPr lang="en-US" sz="2000" dirty="0"/>
              <a:t>to request virtual or on-site OSHA compliance help </a:t>
            </a:r>
            <a:br>
              <a:rPr lang="en-US" sz="2000" dirty="0"/>
            </a:br>
            <a:r>
              <a:rPr lang="en-US" sz="2000" dirty="0"/>
              <a:t>or to ask safety and health questions</a:t>
            </a:r>
            <a:r>
              <a:rPr lang="en-US" sz="2000" b="1" dirty="0">
                <a:solidFill>
                  <a:srgbClr val="0070C0"/>
                </a:solidFill>
              </a:rPr>
              <a:t> </a:t>
            </a:r>
            <a:r>
              <a:rPr lang="en-US" sz="2000" dirty="0"/>
              <a:t>800.252.7031 Option 2 </a:t>
            </a:r>
            <a:endParaRPr lang="en-US" sz="2000" dirty="0">
              <a:solidFill>
                <a:srgbClr val="0070C0"/>
              </a:solidFill>
            </a:endParaRPr>
          </a:p>
          <a:p>
            <a:pPr>
              <a:spcBef>
                <a:spcPts val="0"/>
              </a:spcBef>
              <a:spcAft>
                <a:spcPts val="1350"/>
              </a:spcAft>
            </a:pPr>
            <a:r>
              <a:rPr lang="en-US" sz="2400" b="1" dirty="0"/>
              <a:t>Email OSHCON  </a:t>
            </a:r>
            <a:r>
              <a:rPr lang="en-US" sz="2200" dirty="0">
                <a:solidFill>
                  <a:srgbClr val="0070C0"/>
                </a:solidFill>
                <a:hlinkClick r:id="rId3">
                  <a:extLst>
                    <a:ext uri="{A12FA001-AC4F-418D-AE19-62706E023703}">
                      <ahyp:hlinkClr xmlns:ahyp="http://schemas.microsoft.com/office/drawing/2018/hyperlinkcolor" val="tx"/>
                    </a:ext>
                  </a:extLst>
                </a:hlinkClick>
              </a:rPr>
              <a:t>oshcon@tdi.Texas.gov</a:t>
            </a:r>
            <a:r>
              <a:rPr lang="en-US" sz="2200" dirty="0">
                <a:solidFill>
                  <a:srgbClr val="0070C0"/>
                </a:solidFill>
              </a:rPr>
              <a:t> </a:t>
            </a:r>
          </a:p>
          <a:p>
            <a:pPr>
              <a:spcBef>
                <a:spcPts val="0"/>
              </a:spcBef>
              <a:spcAft>
                <a:spcPts val="1350"/>
              </a:spcAft>
            </a:pPr>
            <a:r>
              <a:rPr lang="en-US" sz="2400" b="1" dirty="0"/>
              <a:t>Subscribe to Workplace Safety Newsletter: </a:t>
            </a:r>
            <a:r>
              <a:rPr lang="en-US" sz="2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This free bi-monthly </a:t>
            </a:r>
            <a:b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US" sz="2000" dirty="0">
                <a:solidFill>
                  <a:srgbClr val="000000"/>
                </a:solidFill>
                <a:effectLst/>
                <a:ea typeface="Calibri" panose="020F0502020204030204" pitchFamily="34" charset="0"/>
                <a:cs typeface="Times New Roman" panose="02020603050405020304" pitchFamily="18" charset="0"/>
              </a:rPr>
              <a:t>e-newsletter provides the latest safety news, OSHCON compliance help,  </a:t>
            </a:r>
            <a:br>
              <a:rPr lang="en-US" sz="2000" dirty="0">
                <a:solidFill>
                  <a:srgbClr val="000000"/>
                </a:solidFill>
                <a:effectLst/>
                <a:ea typeface="Calibri" panose="020F0502020204030204" pitchFamily="34" charset="0"/>
                <a:cs typeface="Times New Roman" panose="02020603050405020304" pitchFamily="18" charset="0"/>
              </a:rPr>
            </a:br>
            <a:r>
              <a:rPr lang="en-US" sz="2000" dirty="0">
                <a:solidFill>
                  <a:srgbClr val="000000"/>
                </a:solidFill>
                <a:effectLst/>
                <a:ea typeface="Calibri" panose="020F0502020204030204" pitchFamily="34" charset="0"/>
                <a:cs typeface="Times New Roman" panose="02020603050405020304" pitchFamily="18" charset="0"/>
              </a:rPr>
              <a:t>OSHA updates, and DWC safety training and educational resources.           </a:t>
            </a:r>
            <a:br>
              <a:rPr lang="en-US" sz="2000" dirty="0">
                <a:solidFill>
                  <a:srgbClr val="000000"/>
                </a:solidFill>
                <a:effectLst/>
                <a:ea typeface="Calibri" panose="020F0502020204030204" pitchFamily="34" charset="0"/>
                <a:cs typeface="Times New Roman" panose="02020603050405020304" pitchFamily="18" charset="0"/>
              </a:rPr>
            </a:br>
            <a:r>
              <a:rPr lang="en-US" sz="2000" b="0" i="0" u="sng" dirty="0">
                <a:solidFill>
                  <a:srgbClr val="4E883C"/>
                </a:solidFill>
                <a:effectLst/>
                <a:highlight>
                  <a:srgbClr val="FFFFFF"/>
                </a:highlight>
                <a:hlinkClick r:id="rId4"/>
              </a:rPr>
              <a:t>Free Safety@Work newsletter </a:t>
            </a:r>
            <a:endParaRPr lang="en-US" sz="2000" dirty="0"/>
          </a:p>
          <a:p>
            <a:pPr>
              <a:spcBef>
                <a:spcPts val="0"/>
              </a:spcBef>
              <a:spcAft>
                <a:spcPts val="1350"/>
              </a:spcAft>
            </a:pPr>
            <a:endParaRPr lang="en-US" sz="2400" dirty="0"/>
          </a:p>
          <a:p>
            <a:pPr>
              <a:spcBef>
                <a:spcPts val="0"/>
              </a:spcBef>
              <a:spcAft>
                <a:spcPts val="1350"/>
              </a:spcAft>
            </a:pPr>
            <a:endParaRPr lang="en-US" sz="2400" dirty="0"/>
          </a:p>
        </p:txBody>
      </p:sp>
      <p:sp>
        <p:nvSpPr>
          <p:cNvPr id="4" name="Slide Number Placeholder 3">
            <a:extLst>
              <a:ext uri="{FF2B5EF4-FFF2-40B4-BE49-F238E27FC236}">
                <a16:creationId xmlns:a16="http://schemas.microsoft.com/office/drawing/2014/main" id="{1FD3C3C1-4314-6966-36C2-E34F86752159}"/>
              </a:ext>
            </a:extLst>
          </p:cNvPr>
          <p:cNvSpPr>
            <a:spLocks noGrp="1"/>
          </p:cNvSpPr>
          <p:nvPr>
            <p:ph type="sldNum" sz="quarter" idx="4"/>
          </p:nvPr>
        </p:nvSpPr>
        <p:spPr>
          <a:xfrm>
            <a:off x="9372600" y="6492875"/>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400" b="1" kern="1200">
                <a:solidFill>
                  <a:schemeClr val="tx1">
                    <a:tint val="75000"/>
                  </a:schemeClr>
                </a:solidFill>
                <a:latin typeface="Arial" charset="0"/>
                <a:ea typeface="ＭＳ Ｐゴシック" charset="0"/>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a:lstStyle>
          <a:p>
            <a:fld id="{8CA0E670-1B37-4F06-9928-7907582DC86D}" type="slidenum">
              <a:rPr lang="en-US" smtClean="0"/>
              <a:pPr/>
              <a:t>26</a:t>
            </a:fld>
            <a:endParaRPr lang="en-US" dirty="0"/>
          </a:p>
        </p:txBody>
      </p:sp>
      <p:pic>
        <p:nvPicPr>
          <p:cNvPr id="5" name="Content Placeholder 2" descr="Texas OSHCON logo">
            <a:extLst>
              <a:ext uri="{FF2B5EF4-FFF2-40B4-BE49-F238E27FC236}">
                <a16:creationId xmlns:a16="http://schemas.microsoft.com/office/drawing/2014/main" id="{BAF3848B-E9C8-8589-DF23-BC8874D4132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7025462" y="235398"/>
            <a:ext cx="1843180" cy="1931810"/>
          </a:xfrm>
          <a:prstGeom prst="rect">
            <a:avLst/>
          </a:prstGeom>
        </p:spPr>
      </p:pic>
      <p:sp>
        <p:nvSpPr>
          <p:cNvPr id="8" name="TextBox 7">
            <a:extLst>
              <a:ext uri="{FF2B5EF4-FFF2-40B4-BE49-F238E27FC236}">
                <a16:creationId xmlns:a16="http://schemas.microsoft.com/office/drawing/2014/main" id="{D5ACAFA0-7D97-757A-2140-90F8455E88D9}"/>
              </a:ext>
            </a:extLst>
          </p:cNvPr>
          <p:cNvSpPr txBox="1"/>
          <p:nvPr/>
        </p:nvSpPr>
        <p:spPr>
          <a:xfrm>
            <a:off x="154332" y="841898"/>
            <a:ext cx="7486483" cy="3077766"/>
          </a:xfrm>
          <a:prstGeom prst="rect">
            <a:avLst/>
          </a:prstGeom>
          <a:noFill/>
        </p:spPr>
        <p:txBody>
          <a:bodyPr wrap="square">
            <a:spAutoFit/>
          </a:bodyPr>
          <a:lstStyle/>
          <a:p>
            <a:r>
              <a:rPr lang="en-US" sz="2400" b="1" dirty="0"/>
              <a:t>Darrell Lofton – Team North Manager</a:t>
            </a:r>
            <a:br>
              <a:rPr lang="en-US" sz="2300" dirty="0"/>
            </a:br>
            <a:r>
              <a:rPr lang="en-US" sz="2300" dirty="0">
                <a:hlinkClick r:id="rId6"/>
              </a:rPr>
              <a:t>darrell.lofton@tdi.texas.gov</a:t>
            </a:r>
            <a:r>
              <a:rPr lang="en-US" sz="2300" dirty="0"/>
              <a:t> 800-252-7031 Ext 33572</a:t>
            </a:r>
            <a:br>
              <a:rPr lang="en-US" sz="2300" dirty="0"/>
            </a:br>
            <a:br>
              <a:rPr lang="en-US" sz="2400" dirty="0"/>
            </a:br>
            <a:r>
              <a:rPr lang="en-US" sz="2400" b="1" dirty="0"/>
              <a:t>Barb Fox – Workplace Safety/Texas OSHCON Outreach</a:t>
            </a:r>
            <a:br>
              <a:rPr lang="en-US" sz="2400" b="1" dirty="0"/>
            </a:br>
            <a:r>
              <a:rPr lang="en-US" sz="2300" dirty="0">
                <a:hlinkClick r:id="rId7"/>
              </a:rPr>
              <a:t>barb.fox@tdi.texas.gov</a:t>
            </a:r>
            <a:r>
              <a:rPr lang="en-US" sz="2300" dirty="0"/>
              <a:t>  800.252.7031 Ext  44648</a:t>
            </a:r>
          </a:p>
          <a:p>
            <a:endParaRPr lang="en-US" sz="2400" dirty="0"/>
          </a:p>
          <a:p>
            <a:pPr>
              <a:spcAft>
                <a:spcPts val="1200"/>
              </a:spcAft>
            </a:pPr>
            <a:r>
              <a:rPr lang="en-US" sz="2200" b="1" dirty="0">
                <a:latin typeface="+mn-lt"/>
              </a:rPr>
              <a:t> </a:t>
            </a:r>
            <a:endParaRPr lang="en-US" sz="2000" dirty="0">
              <a:latin typeface="+mn-lt"/>
            </a:endParaRPr>
          </a:p>
          <a:p>
            <a:pPr>
              <a:spcAft>
                <a:spcPts val="1200"/>
              </a:spcAft>
            </a:pPr>
            <a:endParaRPr lang="en-US" altLang="en-US" sz="2000" b="1" dirty="0">
              <a:solidFill>
                <a:srgbClr val="0070C0"/>
              </a:solidFill>
              <a:latin typeface="+mn-lt"/>
            </a:endParaRPr>
          </a:p>
        </p:txBody>
      </p:sp>
      <p:grpSp>
        <p:nvGrpSpPr>
          <p:cNvPr id="6" name="Group 5">
            <a:extLst>
              <a:ext uri="{FF2B5EF4-FFF2-40B4-BE49-F238E27FC236}">
                <a16:creationId xmlns:a16="http://schemas.microsoft.com/office/drawing/2014/main" id="{9680BAE8-F0E1-00EF-CF01-220F34A03099}"/>
              </a:ext>
            </a:extLst>
          </p:cNvPr>
          <p:cNvGrpSpPr/>
          <p:nvPr/>
        </p:nvGrpSpPr>
        <p:grpSpPr>
          <a:xfrm>
            <a:off x="7682061" y="2672757"/>
            <a:ext cx="1145335" cy="1066045"/>
            <a:chOff x="3904501" y="1835598"/>
            <a:chExt cx="4657277" cy="4657277"/>
          </a:xfrm>
        </p:grpSpPr>
        <p:pic>
          <p:nvPicPr>
            <p:cNvPr id="9" name="Picture 8">
              <a:extLst>
                <a:ext uri="{FF2B5EF4-FFF2-40B4-BE49-F238E27FC236}">
                  <a16:creationId xmlns:a16="http://schemas.microsoft.com/office/drawing/2014/main" id="{5B16FB59-F28E-BF62-8BD4-B3E18C74F545}"/>
                </a:ext>
              </a:extLst>
            </p:cNvPr>
            <p:cNvPicPr>
              <a:picLocks noChangeAspect="1"/>
            </p:cNvPicPr>
            <p:nvPr/>
          </p:nvPicPr>
          <p:blipFill>
            <a:blip r:embed="rId8"/>
            <a:stretch>
              <a:fillRect/>
            </a:stretch>
          </p:blipFill>
          <p:spPr>
            <a:xfrm>
              <a:off x="3904501" y="1835598"/>
              <a:ext cx="4657277" cy="4657277"/>
            </a:xfrm>
            <a:prstGeom prst="rect">
              <a:avLst/>
            </a:prstGeom>
          </p:spPr>
        </p:pic>
        <p:sp>
          <p:nvSpPr>
            <p:cNvPr id="10" name="Rectangle 9">
              <a:extLst>
                <a:ext uri="{FF2B5EF4-FFF2-40B4-BE49-F238E27FC236}">
                  <a16:creationId xmlns:a16="http://schemas.microsoft.com/office/drawing/2014/main" id="{68D30657-165D-273C-E45A-2E75FA085538}"/>
                </a:ext>
              </a:extLst>
            </p:cNvPr>
            <p:cNvSpPr/>
            <p:nvPr/>
          </p:nvSpPr>
          <p:spPr>
            <a:xfrm>
              <a:off x="5938684" y="3836146"/>
              <a:ext cx="582819" cy="6473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Box 11">
            <a:extLst>
              <a:ext uri="{FF2B5EF4-FFF2-40B4-BE49-F238E27FC236}">
                <a16:creationId xmlns:a16="http://schemas.microsoft.com/office/drawing/2014/main" id="{AC40C615-9BA3-4337-BB36-C5994DB4C79C}"/>
              </a:ext>
            </a:extLst>
          </p:cNvPr>
          <p:cNvSpPr txBox="1"/>
          <p:nvPr/>
        </p:nvSpPr>
        <p:spPr>
          <a:xfrm>
            <a:off x="7417869" y="3736784"/>
            <a:ext cx="1627238" cy="461665"/>
          </a:xfrm>
          <a:prstGeom prst="rect">
            <a:avLst/>
          </a:prstGeom>
          <a:noFill/>
        </p:spPr>
        <p:txBody>
          <a:bodyPr wrap="square">
            <a:spAutoFit/>
          </a:bodyPr>
          <a:lstStyle/>
          <a:p>
            <a:pPr algn="ctr"/>
            <a:r>
              <a:rPr lang="en-US" sz="1200" b="1" dirty="0"/>
              <a:t>TX OSHCON</a:t>
            </a:r>
          </a:p>
          <a:p>
            <a:pPr algn="ctr"/>
            <a:r>
              <a:rPr lang="en-US" sz="1200" b="1" dirty="0"/>
              <a:t>Request Form</a:t>
            </a:r>
          </a:p>
        </p:txBody>
      </p:sp>
    </p:spTree>
    <p:extLst>
      <p:ext uri="{BB962C8B-B14F-4D97-AF65-F5344CB8AC3E}">
        <p14:creationId xmlns:p14="http://schemas.microsoft.com/office/powerpoint/2010/main" val="905872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CE47B-DD5E-48D8-B4D6-CCBD31E46C51}"/>
              </a:ext>
            </a:extLst>
          </p:cNvPr>
          <p:cNvSpPr>
            <a:spLocks noGrp="1"/>
          </p:cNvSpPr>
          <p:nvPr>
            <p:ph type="title"/>
          </p:nvPr>
        </p:nvSpPr>
        <p:spPr>
          <a:xfrm>
            <a:off x="0" y="0"/>
            <a:ext cx="9144000" cy="1231900"/>
          </a:xfrm>
        </p:spPr>
        <p:txBody>
          <a:bodyPr rtlCol="0">
            <a:normAutofit/>
          </a:bodyPr>
          <a:lstStyle/>
          <a:p>
            <a:pPr algn="ctr" eaLnBrk="1" fontAlgn="auto" hangingPunct="1">
              <a:spcAft>
                <a:spcPts val="0"/>
              </a:spcAft>
              <a:defRPr/>
            </a:pPr>
            <a:r>
              <a:rPr lang="en-US" altLang="en-US" sz="4000" b="1" dirty="0">
                <a:latin typeface="+mn-lt"/>
              </a:rPr>
              <a:t>Questions and Comments</a:t>
            </a:r>
            <a:endParaRPr lang="en-US" sz="4000" b="1" dirty="0">
              <a:latin typeface="+mn-lt"/>
            </a:endParaRPr>
          </a:p>
        </p:txBody>
      </p:sp>
      <p:pic>
        <p:nvPicPr>
          <p:cNvPr id="197635" name="Content Placeholder 2" descr="Texas OSHCON logo">
            <a:extLst>
              <a:ext uri="{FF2B5EF4-FFF2-40B4-BE49-F238E27FC236}">
                <a16:creationId xmlns:a16="http://schemas.microsoft.com/office/drawing/2014/main" id="{A2FB83F6-41C2-495B-AF89-1CF4992896F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00350" y="1176338"/>
            <a:ext cx="3543300" cy="3843337"/>
          </a:xfrm>
        </p:spPr>
      </p:pic>
      <p:sp>
        <p:nvSpPr>
          <p:cNvPr id="197636" name="Rectangle 1">
            <a:extLst>
              <a:ext uri="{FF2B5EF4-FFF2-40B4-BE49-F238E27FC236}">
                <a16:creationId xmlns:a16="http://schemas.microsoft.com/office/drawing/2014/main" id="{168F3784-DC71-4B1F-8EBC-D465B3B390C3}"/>
              </a:ext>
            </a:extLst>
          </p:cNvPr>
          <p:cNvSpPr>
            <a:spLocks noChangeArrowheads="1"/>
          </p:cNvSpPr>
          <p:nvPr/>
        </p:nvSpPr>
        <p:spPr bwMode="auto">
          <a:xfrm>
            <a:off x="152400" y="5211763"/>
            <a:ext cx="8991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1100" b="1" dirty="0">
                <a:cs typeface="Arial" panose="020B0604020202020204" pitchFamily="34" charset="0"/>
              </a:rPr>
              <a:t>Disclaimer: </a:t>
            </a:r>
            <a:r>
              <a:rPr lang="en-US" altLang="en-US" sz="1100" dirty="0">
                <a:cs typeface="Arial" panose="020B0604020202020204" pitchFamily="34" charset="0"/>
              </a:rPr>
              <a:t>This information has been developed to help employers, workers, and others improve workplace health and safety. This information is a tool rather than an exhaustive statement of an employer’s legal obligations, which are defined by statute, regulations, and standards. To the extent that this information references practices or procedures that may enhance health or safety, but which are not required by a statute, regulation, or standard, does not create additional legal obligations. OSHA may modify rules and interpretations in light of new technology, information, or circumstances. To keep up to date on such developments or to review information on a wide range of occupational safety and health topics, visit OSHA’s website at </a:t>
            </a:r>
            <a:r>
              <a:rPr lang="en-US" altLang="en-US" sz="1100" dirty="0">
                <a:cs typeface="Arial" panose="020B0604020202020204" pitchFamily="34" charset="0"/>
                <a:hlinkClick r:id="rId4"/>
              </a:rPr>
              <a:t>www.osha.gov</a:t>
            </a:r>
            <a:r>
              <a:rPr lang="en-US" altLang="en-US" sz="1100" dirty="0">
                <a:cs typeface="Arial" panose="020B0604020202020204" pitchFamily="34" charset="0"/>
              </a:rPr>
              <a:t> or contact OSHCON at </a:t>
            </a:r>
            <a:r>
              <a:rPr lang="en-US" altLang="en-US" sz="1100" dirty="0">
                <a:cs typeface="Arial" panose="020B0604020202020204" pitchFamily="34" charset="0"/>
                <a:hlinkClick r:id="rId5"/>
              </a:rPr>
              <a:t>www.txoshcon.com</a:t>
            </a:r>
            <a:r>
              <a:rPr lang="en-US" altLang="en-US" sz="1100" dirty="0">
                <a:cs typeface="Arial" panose="020B0604020202020204" pitchFamily="34" charset="0"/>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4108DE-7BA3-4098-2E28-ADE4DD64F1E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779" y="1239520"/>
            <a:ext cx="8057702" cy="4738469"/>
          </a:xfrm>
          <a:prstGeom prst="rect">
            <a:avLst/>
          </a:prstGeom>
          <a:noFill/>
          <a:ln>
            <a:noFill/>
          </a:ln>
        </p:spPr>
      </p:pic>
      <p:pic>
        <p:nvPicPr>
          <p:cNvPr id="4" name="Content Placeholder 2">
            <a:extLst>
              <a:ext uri="{FF2B5EF4-FFF2-40B4-BE49-F238E27FC236}">
                <a16:creationId xmlns:a16="http://schemas.microsoft.com/office/drawing/2014/main" id="{83CF47C0-A2BB-C54F-B249-0D002D51EE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8999" y="118973"/>
            <a:ext cx="1090246" cy="100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62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2038CD6-0621-D272-CDE4-3AD885D5B7B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227129B-2258-F6B1-707A-1E13F7E82C10}"/>
              </a:ext>
            </a:extLst>
          </p:cNvPr>
          <p:cNvSpPr>
            <a:spLocks noGrp="1"/>
          </p:cNvSpPr>
          <p:nvPr>
            <p:ph type="title"/>
          </p:nvPr>
        </p:nvSpPr>
        <p:spPr>
          <a:xfrm>
            <a:off x="228409" y="1267968"/>
            <a:ext cx="8586407" cy="1487424"/>
          </a:xfrm>
        </p:spPr>
        <p:txBody>
          <a:bodyPr/>
          <a:lstStyle/>
          <a:p>
            <a:pPr algn="ctr" eaLnBrk="1" fontAlgn="auto" hangingPunct="1">
              <a:lnSpc>
                <a:spcPct val="120000"/>
              </a:lnSpc>
              <a:spcAft>
                <a:spcPts val="0"/>
              </a:spcAft>
              <a:defRPr/>
            </a:pPr>
            <a:br>
              <a:rPr lang="en-US" altLang="en-US" sz="2400" b="1" u="sng" dirty="0"/>
            </a:br>
            <a:br>
              <a:rPr lang="en-US" sz="2400" dirty="0"/>
            </a:br>
            <a:br>
              <a:rPr lang="en-US" sz="2400" dirty="0"/>
            </a:br>
            <a:endParaRPr lang="en-US" sz="2400" dirty="0"/>
          </a:p>
        </p:txBody>
      </p:sp>
      <p:sp>
        <p:nvSpPr>
          <p:cNvPr id="13314" name="Content Placeholder 6">
            <a:extLst>
              <a:ext uri="{FF2B5EF4-FFF2-40B4-BE49-F238E27FC236}">
                <a16:creationId xmlns:a16="http://schemas.microsoft.com/office/drawing/2014/main" id="{2C89BF9F-EF89-8FC9-3CC1-2CC6B75E8721}"/>
              </a:ext>
            </a:extLst>
          </p:cNvPr>
          <p:cNvSpPr>
            <a:spLocks noGrp="1"/>
          </p:cNvSpPr>
          <p:nvPr>
            <p:ph sz="half" idx="1"/>
          </p:nvPr>
        </p:nvSpPr>
        <p:spPr>
          <a:xfrm>
            <a:off x="4521612" y="2652209"/>
            <a:ext cx="4736592" cy="3586440"/>
          </a:xfrm>
        </p:spPr>
        <p:txBody>
          <a:bodyPr rtlCol="0">
            <a:noAutofit/>
          </a:bodyPr>
          <a:lstStyle/>
          <a:p>
            <a:pPr marL="0" indent="0" eaLnBrk="1" fontAlgn="auto" hangingPunct="1">
              <a:lnSpc>
                <a:spcPct val="120000"/>
              </a:lnSpc>
              <a:spcAft>
                <a:spcPts val="0"/>
              </a:spcAft>
              <a:buFont typeface="Arial" panose="020B0604020202020204" pitchFamily="34" charset="0"/>
              <a:buNone/>
              <a:defRPr/>
            </a:pPr>
            <a:r>
              <a:rPr lang="en-US" altLang="en-US" sz="1800" b="1" dirty="0"/>
              <a:t>         </a:t>
            </a:r>
            <a:r>
              <a:rPr lang="en-US" altLang="en-US" sz="1800" b="1" u="sng" dirty="0"/>
              <a:t>Not covered under the OSH Act:</a:t>
            </a:r>
          </a:p>
          <a:p>
            <a:pPr lvl="1" eaLnBrk="1" fontAlgn="auto" hangingPunct="1">
              <a:spcAft>
                <a:spcPts val="400"/>
              </a:spcAft>
              <a:defRPr/>
            </a:pPr>
            <a:r>
              <a:rPr lang="en-US" sz="1800" dirty="0"/>
              <a:t>public sector (state and local governments)</a:t>
            </a:r>
          </a:p>
          <a:p>
            <a:pPr lvl="1" eaLnBrk="1" fontAlgn="auto" hangingPunct="1">
              <a:spcAft>
                <a:spcPts val="400"/>
              </a:spcAft>
              <a:defRPr/>
            </a:pPr>
            <a:r>
              <a:rPr lang="en-US" sz="1800" dirty="0"/>
              <a:t>self-employed; </a:t>
            </a:r>
          </a:p>
          <a:p>
            <a:pPr lvl="1" eaLnBrk="1" fontAlgn="auto" hangingPunct="1">
              <a:spcAft>
                <a:spcPts val="400"/>
              </a:spcAft>
              <a:defRPr/>
            </a:pPr>
            <a:r>
              <a:rPr lang="en-US" sz="1800" dirty="0"/>
              <a:t>immediate family members of farm employers; and </a:t>
            </a:r>
          </a:p>
          <a:p>
            <a:pPr lvl="1" eaLnBrk="1" fontAlgn="auto" hangingPunct="1">
              <a:spcAft>
                <a:spcPts val="0"/>
              </a:spcAft>
              <a:defRPr/>
            </a:pPr>
            <a:r>
              <a:rPr lang="en-US" sz="1800" dirty="0"/>
              <a:t>workplace hazards regulated by another federal agency                          </a:t>
            </a:r>
          </a:p>
          <a:p>
            <a:pPr marL="457200" lvl="1" indent="0" eaLnBrk="1" fontAlgn="auto" hangingPunct="1">
              <a:spcAft>
                <a:spcPts val="0"/>
              </a:spcAft>
              <a:buNone/>
              <a:defRPr/>
            </a:pPr>
            <a:r>
              <a:rPr lang="en-US" sz="1800" dirty="0"/>
              <a:t>    </a:t>
            </a:r>
            <a:r>
              <a:rPr lang="en-US" sz="1600" dirty="0"/>
              <a:t>(for example, the Mine Safety and Health     </a:t>
            </a:r>
          </a:p>
          <a:p>
            <a:pPr marL="457200" lvl="1" indent="0" eaLnBrk="1" fontAlgn="auto" hangingPunct="1">
              <a:spcAft>
                <a:spcPts val="0"/>
              </a:spcAft>
              <a:buNone/>
              <a:defRPr/>
            </a:pPr>
            <a:r>
              <a:rPr lang="en-US" sz="1600" dirty="0"/>
              <a:t>     Administration, Department of Energy,  or </a:t>
            </a:r>
          </a:p>
          <a:p>
            <a:pPr marL="457200" lvl="1" indent="0" eaLnBrk="1" fontAlgn="auto" hangingPunct="1">
              <a:spcAft>
                <a:spcPts val="0"/>
              </a:spcAft>
              <a:buNone/>
              <a:defRPr/>
            </a:pPr>
            <a:r>
              <a:rPr lang="en-US" sz="1600" dirty="0"/>
              <a:t>     the Coast Guard).</a:t>
            </a:r>
            <a:endParaRPr lang="en-US" altLang="en-US" sz="1600" dirty="0"/>
          </a:p>
        </p:txBody>
      </p:sp>
      <p:sp>
        <p:nvSpPr>
          <p:cNvPr id="4" name="Content Placeholder 3">
            <a:extLst>
              <a:ext uri="{FF2B5EF4-FFF2-40B4-BE49-F238E27FC236}">
                <a16:creationId xmlns:a16="http://schemas.microsoft.com/office/drawing/2014/main" id="{E0C346CC-0DFD-04B7-C0F2-D23F7B2C4395}"/>
              </a:ext>
            </a:extLst>
          </p:cNvPr>
          <p:cNvSpPr>
            <a:spLocks noGrp="1"/>
          </p:cNvSpPr>
          <p:nvPr>
            <p:ph sz="half" idx="2"/>
          </p:nvPr>
        </p:nvSpPr>
        <p:spPr>
          <a:xfrm>
            <a:off x="228409" y="2861981"/>
            <a:ext cx="5148263" cy="2728051"/>
          </a:xfrm>
        </p:spPr>
        <p:txBody>
          <a:bodyPr/>
          <a:lstStyle/>
          <a:p>
            <a:pPr marL="0" indent="0">
              <a:buNone/>
            </a:pPr>
            <a:r>
              <a:rPr lang="en-US" sz="2200" dirty="0"/>
              <a:t>*</a:t>
            </a:r>
            <a:r>
              <a:rPr lang="en-US" sz="2200" b="1" u="sng" dirty="0"/>
              <a:t>An employer’s workers may include:</a:t>
            </a:r>
          </a:p>
          <a:p>
            <a:r>
              <a:rPr lang="en-US" sz="2200" dirty="0"/>
              <a:t>Full-time workers</a:t>
            </a:r>
          </a:p>
          <a:p>
            <a:r>
              <a:rPr lang="en-US" sz="2200" dirty="0"/>
              <a:t>Part-time workers</a:t>
            </a:r>
          </a:p>
          <a:p>
            <a:r>
              <a:rPr lang="en-US" sz="2200" dirty="0"/>
              <a:t>Temporary workers </a:t>
            </a:r>
          </a:p>
          <a:p>
            <a:r>
              <a:rPr lang="en-US" sz="2200" dirty="0"/>
              <a:t>Seasonal workers </a:t>
            </a:r>
          </a:p>
          <a:p>
            <a:r>
              <a:rPr lang="en-US" sz="2200" dirty="0"/>
              <a:t>Workers in multi-employer worksites    </a:t>
            </a:r>
          </a:p>
          <a:p>
            <a:endParaRPr lang="en-US" dirty="0"/>
          </a:p>
        </p:txBody>
      </p:sp>
      <p:pic>
        <p:nvPicPr>
          <p:cNvPr id="30723" name="Picture 8" descr="OSHA logo">
            <a:extLst>
              <a:ext uri="{FF2B5EF4-FFF2-40B4-BE49-F238E27FC236}">
                <a16:creationId xmlns:a16="http://schemas.microsoft.com/office/drawing/2014/main" id="{06FC8F64-A4A5-FD9D-53FC-A7040F32E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184" y="231648"/>
            <a:ext cx="1625917" cy="3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EC73EB2-B0CE-1913-0447-E7A4CB0EC598}"/>
              </a:ext>
            </a:extLst>
          </p:cNvPr>
          <p:cNvSpPr txBox="1"/>
          <p:nvPr/>
        </p:nvSpPr>
        <p:spPr>
          <a:xfrm>
            <a:off x="1385220" y="524134"/>
            <a:ext cx="6272784" cy="523220"/>
          </a:xfrm>
          <a:prstGeom prst="rect">
            <a:avLst/>
          </a:prstGeom>
          <a:noFill/>
        </p:spPr>
        <p:txBody>
          <a:bodyPr wrap="square" rtlCol="0">
            <a:spAutoFit/>
          </a:bodyPr>
          <a:lstStyle/>
          <a:p>
            <a:pPr algn="ctr"/>
            <a:r>
              <a:rPr lang="en-US" sz="2800" b="1" dirty="0"/>
              <a:t>In Texas, </a:t>
            </a:r>
            <a:r>
              <a:rPr lang="en-US" altLang="en-US" sz="2800" b="1" u="sng" dirty="0"/>
              <a:t>private sector employers</a:t>
            </a:r>
            <a:endParaRPr lang="en-US" sz="2800" b="1" dirty="0"/>
          </a:p>
        </p:txBody>
      </p:sp>
      <p:sp>
        <p:nvSpPr>
          <p:cNvPr id="10" name="TextBox 9">
            <a:extLst>
              <a:ext uri="{FF2B5EF4-FFF2-40B4-BE49-F238E27FC236}">
                <a16:creationId xmlns:a16="http://schemas.microsoft.com/office/drawing/2014/main" id="{9E76D89F-0AE9-ED42-2A7B-AE4F4C201FBA}"/>
              </a:ext>
            </a:extLst>
          </p:cNvPr>
          <p:cNvSpPr txBox="1"/>
          <p:nvPr/>
        </p:nvSpPr>
        <p:spPr>
          <a:xfrm>
            <a:off x="307038" y="1153251"/>
            <a:ext cx="8729472" cy="1392369"/>
          </a:xfrm>
          <a:prstGeom prst="rect">
            <a:avLst/>
          </a:prstGeom>
          <a:noFill/>
        </p:spPr>
        <p:txBody>
          <a:bodyPr wrap="square" rtlCol="0">
            <a:spAutoFit/>
          </a:bodyPr>
          <a:lstStyle/>
          <a:p>
            <a:pPr>
              <a:lnSpc>
                <a:spcPct val="120000"/>
              </a:lnSpc>
              <a:spcBef>
                <a:spcPts val="0"/>
              </a:spcBef>
              <a:spcAft>
                <a:spcPts val="0"/>
              </a:spcAft>
              <a:defRPr/>
            </a:pPr>
            <a:r>
              <a:rPr lang="en-US" altLang="en-US" sz="2400" u="sng" dirty="0"/>
              <a:t>with one or more employees </a:t>
            </a:r>
            <a:r>
              <a:rPr lang="en-US" altLang="en-US" sz="2400" dirty="0"/>
              <a:t>are </a:t>
            </a:r>
            <a:r>
              <a:rPr lang="en-US" sz="2400" dirty="0"/>
              <a:t>required to comply with OSHA rules, regulations, and standards to provide a safe &amp; healthy    workplace for their workers</a:t>
            </a:r>
          </a:p>
        </p:txBody>
      </p:sp>
    </p:spTree>
    <p:extLst>
      <p:ext uri="{BB962C8B-B14F-4D97-AF65-F5344CB8AC3E}">
        <p14:creationId xmlns:p14="http://schemas.microsoft.com/office/powerpoint/2010/main" val="258399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Content Placeholder 1">
            <a:extLst>
              <a:ext uri="{FF2B5EF4-FFF2-40B4-BE49-F238E27FC236}">
                <a16:creationId xmlns:a16="http://schemas.microsoft.com/office/drawing/2014/main" id="{1D585C95-CF6F-42EC-BE8D-102D4C8C57E5}"/>
              </a:ext>
            </a:extLst>
          </p:cNvPr>
          <p:cNvSpPr>
            <a:spLocks noGrp="1"/>
          </p:cNvSpPr>
          <p:nvPr>
            <p:ph sz="half" idx="1"/>
          </p:nvPr>
        </p:nvSpPr>
        <p:spPr>
          <a:xfrm>
            <a:off x="495300" y="968375"/>
            <a:ext cx="4203700" cy="4921250"/>
          </a:xfrm>
        </p:spPr>
        <p:txBody>
          <a:bodyPr rtlCol="0">
            <a:normAutofit fontScale="40000" lnSpcReduction="20000"/>
          </a:bodyPr>
          <a:lstStyle/>
          <a:p>
            <a:pPr eaLnBrk="1" fontAlgn="auto" hangingPunct="1">
              <a:spcAft>
                <a:spcPts val="0"/>
              </a:spcAft>
              <a:defRPr/>
            </a:pPr>
            <a:r>
              <a:rPr lang="en-US" altLang="en-US" sz="5000" dirty="0"/>
              <a:t>Agriculture</a:t>
            </a:r>
          </a:p>
          <a:p>
            <a:pPr lvl="1" eaLnBrk="1" fontAlgn="auto" hangingPunct="1">
              <a:spcAft>
                <a:spcPts val="0"/>
              </a:spcAft>
              <a:buSzPct val="80000"/>
              <a:buFont typeface="Courier New" panose="02070309020205020404" pitchFamily="49" charset="0"/>
              <a:buChar char="o"/>
              <a:defRPr/>
            </a:pPr>
            <a:r>
              <a:rPr lang="en-US" altLang="en-US" sz="5000" dirty="0"/>
              <a:t>Cotton gins</a:t>
            </a:r>
          </a:p>
          <a:p>
            <a:pPr lvl="1" eaLnBrk="1" fontAlgn="auto" hangingPunct="1">
              <a:spcAft>
                <a:spcPts val="0"/>
              </a:spcAft>
              <a:buSzPct val="80000"/>
              <a:buFont typeface="Courier New" panose="02070309020205020404" pitchFamily="49" charset="0"/>
              <a:buChar char="o"/>
              <a:defRPr/>
            </a:pPr>
            <a:r>
              <a:rPr lang="en-US" altLang="en-US" sz="5000" dirty="0"/>
              <a:t>Grain storage</a:t>
            </a:r>
          </a:p>
          <a:p>
            <a:pPr lvl="1" eaLnBrk="1" fontAlgn="auto" hangingPunct="1">
              <a:spcAft>
                <a:spcPts val="600"/>
              </a:spcAft>
              <a:buSzPct val="80000"/>
              <a:buFont typeface="Courier New" panose="02070309020205020404" pitchFamily="49" charset="0"/>
              <a:buChar char="o"/>
              <a:defRPr/>
            </a:pPr>
            <a:r>
              <a:rPr lang="en-US" altLang="en-US" sz="5000" dirty="0"/>
              <a:t>Nurseries</a:t>
            </a:r>
          </a:p>
          <a:p>
            <a:pPr eaLnBrk="1" fontAlgn="auto" hangingPunct="1">
              <a:spcAft>
                <a:spcPts val="0"/>
              </a:spcAft>
              <a:defRPr/>
            </a:pPr>
            <a:r>
              <a:rPr lang="en-US" altLang="en-US" sz="5000" dirty="0"/>
              <a:t>Construction</a:t>
            </a:r>
          </a:p>
          <a:p>
            <a:pPr lvl="1" eaLnBrk="1" fontAlgn="auto" hangingPunct="1">
              <a:spcAft>
                <a:spcPts val="0"/>
              </a:spcAft>
              <a:buSzPct val="80000"/>
              <a:buFont typeface="Courier New" panose="02070309020205020404" pitchFamily="49" charset="0"/>
              <a:buChar char="o"/>
              <a:defRPr/>
            </a:pPr>
            <a:r>
              <a:rPr lang="en-US" altLang="en-US" sz="5000" dirty="0"/>
              <a:t>Commercial</a:t>
            </a:r>
          </a:p>
          <a:p>
            <a:pPr lvl="1" eaLnBrk="1" fontAlgn="auto" hangingPunct="1">
              <a:spcAft>
                <a:spcPts val="600"/>
              </a:spcAft>
              <a:buSzPct val="80000"/>
              <a:buFont typeface="Courier New" panose="02070309020205020404" pitchFamily="49" charset="0"/>
              <a:buChar char="o"/>
              <a:defRPr/>
            </a:pPr>
            <a:r>
              <a:rPr lang="en-US" altLang="en-US" sz="5000" dirty="0"/>
              <a:t>Residential</a:t>
            </a:r>
          </a:p>
          <a:p>
            <a:pPr eaLnBrk="1" fontAlgn="auto" hangingPunct="1">
              <a:spcAft>
                <a:spcPts val="0"/>
              </a:spcAft>
              <a:defRPr/>
            </a:pPr>
            <a:r>
              <a:rPr lang="en-US" altLang="en-US" sz="5000" dirty="0"/>
              <a:t>Forestry</a:t>
            </a:r>
          </a:p>
          <a:p>
            <a:pPr lvl="1" eaLnBrk="1" fontAlgn="auto" hangingPunct="1">
              <a:spcAft>
                <a:spcPts val="0"/>
              </a:spcAft>
              <a:buSzPct val="80000"/>
              <a:buFont typeface="Courier New" panose="02070309020205020404" pitchFamily="49" charset="0"/>
              <a:buChar char="o"/>
              <a:defRPr/>
            </a:pPr>
            <a:r>
              <a:rPr lang="en-US" altLang="en-US" sz="5000" dirty="0"/>
              <a:t>Logging</a:t>
            </a:r>
          </a:p>
          <a:p>
            <a:pPr lvl="1" eaLnBrk="1" fontAlgn="auto" hangingPunct="1">
              <a:spcAft>
                <a:spcPts val="600"/>
              </a:spcAft>
              <a:buSzPct val="80000"/>
              <a:buFont typeface="Courier New" panose="02070309020205020404" pitchFamily="49" charset="0"/>
              <a:buChar char="o"/>
              <a:defRPr/>
            </a:pPr>
            <a:r>
              <a:rPr lang="en-US" altLang="en-US" sz="5000" dirty="0"/>
              <a:t>Sawmills</a:t>
            </a:r>
          </a:p>
          <a:p>
            <a:pPr eaLnBrk="1" fontAlgn="auto" hangingPunct="1">
              <a:spcAft>
                <a:spcPts val="0"/>
              </a:spcAft>
              <a:defRPr/>
            </a:pPr>
            <a:r>
              <a:rPr lang="en-US" altLang="en-US" sz="5000" dirty="0"/>
              <a:t>Health care </a:t>
            </a:r>
          </a:p>
          <a:p>
            <a:pPr lvl="1" eaLnBrk="1" fontAlgn="auto" hangingPunct="1">
              <a:spcAft>
                <a:spcPts val="0"/>
              </a:spcAft>
              <a:buSzPct val="80000"/>
              <a:buFont typeface="Courier New" panose="02070309020205020404" pitchFamily="49" charset="0"/>
              <a:buChar char="o"/>
              <a:defRPr/>
            </a:pPr>
            <a:r>
              <a:rPr lang="en-US" altLang="en-US" sz="5000" dirty="0"/>
              <a:t>Medical and dental clinics</a:t>
            </a:r>
          </a:p>
          <a:p>
            <a:pPr lvl="1" eaLnBrk="1" fontAlgn="auto" hangingPunct="1">
              <a:spcAft>
                <a:spcPts val="0"/>
              </a:spcAft>
              <a:buSzPct val="80000"/>
              <a:buFont typeface="Courier New" panose="02070309020205020404" pitchFamily="49" charset="0"/>
              <a:buChar char="o"/>
              <a:defRPr/>
            </a:pPr>
            <a:r>
              <a:rPr lang="en-US" altLang="en-US" sz="5000" dirty="0"/>
              <a:t>Nursing and residential care facilities</a:t>
            </a:r>
          </a:p>
          <a:p>
            <a:pPr eaLnBrk="1" fontAlgn="auto" hangingPunct="1">
              <a:spcAft>
                <a:spcPts val="0"/>
              </a:spcAft>
              <a:defRPr/>
            </a:pPr>
            <a:r>
              <a:rPr lang="en-US" sz="5000" dirty="0"/>
              <a:t>Mining</a:t>
            </a:r>
          </a:p>
          <a:p>
            <a:pPr lvl="1" eaLnBrk="1" fontAlgn="auto" hangingPunct="1">
              <a:lnSpc>
                <a:spcPct val="100000"/>
              </a:lnSpc>
              <a:spcAft>
                <a:spcPts val="0"/>
              </a:spcAft>
              <a:buSzPct val="80000"/>
              <a:buFont typeface="Courier New" panose="02070309020205020404" pitchFamily="49" charset="0"/>
              <a:buChar char="o"/>
              <a:defRPr/>
            </a:pPr>
            <a:r>
              <a:rPr lang="en-US" sz="5000" dirty="0"/>
              <a:t>Oil and gas</a:t>
            </a:r>
          </a:p>
          <a:p>
            <a:pPr eaLnBrk="1" fontAlgn="auto" hangingPunct="1">
              <a:spcAft>
                <a:spcPts val="0"/>
              </a:spcAft>
              <a:buFont typeface="Wingdings 3" panose="05040102010807070707" pitchFamily="18" charset="2"/>
              <a:buNone/>
              <a:defRPr/>
            </a:pPr>
            <a:endParaRPr lang="en-US" altLang="en-US" dirty="0"/>
          </a:p>
          <a:p>
            <a:pPr eaLnBrk="1" fontAlgn="auto" hangingPunct="1">
              <a:spcAft>
                <a:spcPts val="0"/>
              </a:spcAft>
              <a:defRPr/>
            </a:pPr>
            <a:endParaRPr lang="en-US" altLang="en-US" dirty="0"/>
          </a:p>
        </p:txBody>
      </p:sp>
      <p:sp>
        <p:nvSpPr>
          <p:cNvPr id="13315" name="Content Placeholder 6">
            <a:extLst>
              <a:ext uri="{FF2B5EF4-FFF2-40B4-BE49-F238E27FC236}">
                <a16:creationId xmlns:a16="http://schemas.microsoft.com/office/drawing/2014/main" id="{1923E47C-8189-4E0A-AD0F-3BDBA2E2C437}"/>
              </a:ext>
            </a:extLst>
          </p:cNvPr>
          <p:cNvSpPr>
            <a:spLocks noGrp="1"/>
          </p:cNvSpPr>
          <p:nvPr>
            <p:ph sz="half" idx="2"/>
          </p:nvPr>
        </p:nvSpPr>
        <p:spPr>
          <a:xfrm>
            <a:off x="4572000" y="968375"/>
            <a:ext cx="4521200" cy="5187950"/>
          </a:xfrm>
        </p:spPr>
        <p:txBody>
          <a:bodyPr rtlCol="0">
            <a:noAutofit/>
          </a:bodyPr>
          <a:lstStyle/>
          <a:p>
            <a:pPr eaLnBrk="1" fontAlgn="auto" hangingPunct="1">
              <a:spcAft>
                <a:spcPts val="0"/>
              </a:spcAft>
              <a:defRPr/>
            </a:pPr>
            <a:r>
              <a:rPr lang="en-US" sz="2000" dirty="0"/>
              <a:t>Manufacturing</a:t>
            </a:r>
          </a:p>
          <a:p>
            <a:pPr lvl="1" eaLnBrk="1" fontAlgn="auto" hangingPunct="1">
              <a:spcAft>
                <a:spcPts val="0"/>
              </a:spcAft>
              <a:buSzPct val="80000"/>
              <a:buFont typeface="Courier New" panose="02070309020205020404" pitchFamily="49" charset="0"/>
              <a:buChar char="o"/>
              <a:defRPr/>
            </a:pPr>
            <a:r>
              <a:rPr lang="en-US" sz="2000" dirty="0"/>
              <a:t>Wood </a:t>
            </a:r>
          </a:p>
          <a:p>
            <a:pPr lvl="1" eaLnBrk="1" fontAlgn="auto" hangingPunct="1">
              <a:spcAft>
                <a:spcPts val="0"/>
              </a:spcAft>
              <a:buSzPct val="80000"/>
              <a:buFont typeface="Courier New" panose="02070309020205020404" pitchFamily="49" charset="0"/>
              <a:buChar char="o"/>
              <a:defRPr/>
            </a:pPr>
            <a:r>
              <a:rPr lang="en-US" sz="2000" dirty="0"/>
              <a:t>Primary metals and machining</a:t>
            </a:r>
          </a:p>
          <a:p>
            <a:pPr lvl="1" eaLnBrk="1" fontAlgn="auto" hangingPunct="1">
              <a:spcAft>
                <a:spcPts val="0"/>
              </a:spcAft>
              <a:buSzPct val="80000"/>
              <a:buFont typeface="Courier New" panose="02070309020205020404" pitchFamily="49" charset="0"/>
              <a:buChar char="o"/>
              <a:defRPr/>
            </a:pPr>
            <a:r>
              <a:rPr lang="en-US" sz="2000" dirty="0"/>
              <a:t>Bottling</a:t>
            </a:r>
          </a:p>
          <a:p>
            <a:pPr lvl="1" eaLnBrk="1" fontAlgn="auto" hangingPunct="1">
              <a:spcAft>
                <a:spcPts val="0"/>
              </a:spcAft>
              <a:buSzPct val="80000"/>
              <a:buFont typeface="Courier New" panose="02070309020205020404" pitchFamily="49" charset="0"/>
              <a:buChar char="o"/>
              <a:defRPr/>
            </a:pPr>
            <a:r>
              <a:rPr lang="en-US" sz="2000" dirty="0"/>
              <a:t>Meat processing</a:t>
            </a:r>
          </a:p>
          <a:p>
            <a:pPr lvl="1" eaLnBrk="1" fontAlgn="auto" hangingPunct="1">
              <a:spcAft>
                <a:spcPts val="0"/>
              </a:spcAft>
              <a:buSzPct val="80000"/>
              <a:buFont typeface="Courier New" panose="02070309020205020404" pitchFamily="49" charset="0"/>
              <a:buChar char="o"/>
              <a:defRPr/>
            </a:pPr>
            <a:r>
              <a:rPr lang="en-US" sz="2000" dirty="0"/>
              <a:t>Food products</a:t>
            </a:r>
          </a:p>
          <a:p>
            <a:pPr lvl="1" eaLnBrk="1" fontAlgn="auto" hangingPunct="1">
              <a:spcAft>
                <a:spcPts val="0"/>
              </a:spcAft>
              <a:buSzPct val="80000"/>
              <a:buFont typeface="Courier New" panose="02070309020205020404" pitchFamily="49" charset="0"/>
              <a:buChar char="o"/>
              <a:defRPr/>
            </a:pPr>
            <a:r>
              <a:rPr lang="en-US" sz="2000" dirty="0"/>
              <a:t>Concrete</a:t>
            </a:r>
          </a:p>
          <a:p>
            <a:pPr eaLnBrk="1" fontAlgn="auto" hangingPunct="1">
              <a:spcAft>
                <a:spcPts val="0"/>
              </a:spcAft>
              <a:defRPr/>
            </a:pPr>
            <a:r>
              <a:rPr lang="en-US" sz="2000" dirty="0"/>
              <a:t>Service industries</a:t>
            </a:r>
          </a:p>
          <a:p>
            <a:pPr lvl="1" eaLnBrk="1" fontAlgn="auto" hangingPunct="1">
              <a:spcAft>
                <a:spcPts val="0"/>
              </a:spcAft>
              <a:buSzPct val="80000"/>
              <a:buFont typeface="Courier New" panose="02070309020205020404" pitchFamily="49" charset="0"/>
              <a:buChar char="o"/>
              <a:defRPr/>
            </a:pPr>
            <a:r>
              <a:rPr lang="en-US" sz="2000" dirty="0"/>
              <a:t>Part and body shops</a:t>
            </a:r>
          </a:p>
          <a:p>
            <a:pPr lvl="1" eaLnBrk="1" fontAlgn="auto" hangingPunct="1">
              <a:spcAft>
                <a:spcPts val="0"/>
              </a:spcAft>
              <a:buSzPct val="80000"/>
              <a:buFont typeface="Courier New" panose="02070309020205020404" pitchFamily="49" charset="0"/>
              <a:buChar char="o"/>
              <a:defRPr/>
            </a:pPr>
            <a:r>
              <a:rPr lang="en-US" sz="2000" dirty="0"/>
              <a:t>Mechanic shops</a:t>
            </a:r>
          </a:p>
          <a:p>
            <a:pPr lvl="1" eaLnBrk="1" fontAlgn="auto" hangingPunct="1">
              <a:spcAft>
                <a:spcPts val="0"/>
              </a:spcAft>
              <a:buSzPct val="80000"/>
              <a:buFont typeface="Courier New" panose="02070309020205020404" pitchFamily="49" charset="0"/>
              <a:buChar char="o"/>
              <a:defRPr/>
            </a:pPr>
            <a:r>
              <a:rPr lang="en-US" sz="2000" dirty="0"/>
              <a:t>Landscaping</a:t>
            </a:r>
          </a:p>
          <a:p>
            <a:pPr lvl="1" eaLnBrk="1" fontAlgn="auto" hangingPunct="1">
              <a:spcAft>
                <a:spcPts val="0"/>
              </a:spcAft>
              <a:buSzPct val="80000"/>
              <a:buFont typeface="Courier New" panose="02070309020205020404" pitchFamily="49" charset="0"/>
              <a:buChar char="o"/>
              <a:defRPr/>
            </a:pPr>
            <a:r>
              <a:rPr lang="en-US" sz="2000" dirty="0"/>
              <a:t>Dry cleaners</a:t>
            </a:r>
          </a:p>
          <a:p>
            <a:pPr eaLnBrk="1" fontAlgn="auto" hangingPunct="1">
              <a:spcAft>
                <a:spcPts val="0"/>
              </a:spcAft>
              <a:defRPr/>
            </a:pPr>
            <a:r>
              <a:rPr lang="en-US" sz="2000" dirty="0"/>
              <a:t>Veterinary clinics</a:t>
            </a:r>
          </a:p>
          <a:p>
            <a:pPr eaLnBrk="1" fontAlgn="auto" hangingPunct="1">
              <a:spcAft>
                <a:spcPts val="0"/>
              </a:spcAft>
              <a:defRPr/>
            </a:pPr>
            <a:r>
              <a:rPr lang="en-US" sz="2000" dirty="0"/>
              <a:t>Warehousing</a:t>
            </a:r>
          </a:p>
        </p:txBody>
      </p:sp>
      <p:sp>
        <p:nvSpPr>
          <p:cNvPr id="3" name="Title 2">
            <a:extLst>
              <a:ext uri="{FF2B5EF4-FFF2-40B4-BE49-F238E27FC236}">
                <a16:creationId xmlns:a16="http://schemas.microsoft.com/office/drawing/2014/main" id="{690D6A66-F7D9-437C-BEFC-A4BBC1C6C9D5}"/>
              </a:ext>
            </a:extLst>
          </p:cNvPr>
          <p:cNvSpPr>
            <a:spLocks noGrp="1"/>
          </p:cNvSpPr>
          <p:nvPr>
            <p:ph type="title"/>
          </p:nvPr>
        </p:nvSpPr>
        <p:spPr>
          <a:xfrm>
            <a:off x="736600" y="146050"/>
            <a:ext cx="7924800" cy="704850"/>
          </a:xfrm>
        </p:spPr>
        <p:txBody>
          <a:bodyPr rtlCol="0">
            <a:noAutofit/>
          </a:bodyPr>
          <a:lstStyle/>
          <a:p>
            <a:pPr algn="ctr" eaLnBrk="1" fontAlgn="auto" hangingPunct="1">
              <a:spcAft>
                <a:spcPts val="0"/>
              </a:spcAft>
              <a:defRPr/>
            </a:pPr>
            <a:r>
              <a:rPr lang="en-US" sz="3400" b="1" dirty="0">
                <a:latin typeface="+mn-lt"/>
              </a:rPr>
              <a:t>OSHCON Clients Include...</a:t>
            </a:r>
          </a:p>
        </p:txBody>
      </p:sp>
    </p:spTree>
    <p:extLst>
      <p:ext uri="{BB962C8B-B14F-4D97-AF65-F5344CB8AC3E}">
        <p14:creationId xmlns:p14="http://schemas.microsoft.com/office/powerpoint/2010/main" val="2505775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62F9C-AF37-BC34-BBC1-778C4EC531CA}"/>
              </a:ext>
            </a:extLst>
          </p:cNvPr>
          <p:cNvSpPr>
            <a:spLocks noGrp="1"/>
          </p:cNvSpPr>
          <p:nvPr>
            <p:ph type="title"/>
          </p:nvPr>
        </p:nvSpPr>
        <p:spPr>
          <a:xfrm>
            <a:off x="685800" y="136526"/>
            <a:ext cx="7886700" cy="1116542"/>
          </a:xfrm>
        </p:spPr>
        <p:txBody>
          <a:bodyPr/>
          <a:lstStyle/>
          <a:p>
            <a:pPr algn="ctr"/>
            <a:r>
              <a:rPr lang="en-US" sz="3400" b="1" dirty="0">
                <a:latin typeface="+mn-lt"/>
              </a:rPr>
              <a:t>Texas OSHA on-site Consultation Workplace Safety Program</a:t>
            </a:r>
          </a:p>
        </p:txBody>
      </p:sp>
      <p:sp>
        <p:nvSpPr>
          <p:cNvPr id="3" name="Content Placeholder 2">
            <a:extLst>
              <a:ext uri="{FF2B5EF4-FFF2-40B4-BE49-F238E27FC236}">
                <a16:creationId xmlns:a16="http://schemas.microsoft.com/office/drawing/2014/main" id="{CA480762-94F9-3392-FDDA-CD2BDB95B336}"/>
              </a:ext>
            </a:extLst>
          </p:cNvPr>
          <p:cNvSpPr>
            <a:spLocks noGrp="1"/>
          </p:cNvSpPr>
          <p:nvPr>
            <p:ph sz="half" idx="1"/>
          </p:nvPr>
        </p:nvSpPr>
        <p:spPr>
          <a:xfrm>
            <a:off x="297147" y="1465566"/>
            <a:ext cx="4857454" cy="4517545"/>
          </a:xfrm>
        </p:spPr>
        <p:txBody>
          <a:bodyPr/>
          <a:lstStyle/>
          <a:p>
            <a:pPr marL="0" indent="0">
              <a:spcAft>
                <a:spcPts val="1800"/>
              </a:spcAft>
              <a:buNone/>
            </a:pPr>
            <a:r>
              <a:rPr lang="en-US" b="1" dirty="0"/>
              <a:t>Texas OSHCON consultants:</a:t>
            </a:r>
          </a:p>
          <a:p>
            <a:pPr>
              <a:spcAft>
                <a:spcPts val="1200"/>
              </a:spcAft>
            </a:pPr>
            <a:r>
              <a:rPr lang="en-US" sz="2400" dirty="0"/>
              <a:t>Are employees of DWC, not federal OSHA.</a:t>
            </a:r>
          </a:p>
          <a:p>
            <a:pPr>
              <a:spcAft>
                <a:spcPts val="1200"/>
              </a:spcAft>
            </a:pPr>
            <a:r>
              <a:rPr lang="en-US" sz="2400" dirty="0"/>
              <a:t>Are separate from federal OSHA enforcement activities</a:t>
            </a:r>
          </a:p>
          <a:p>
            <a:pPr>
              <a:spcAft>
                <a:spcPts val="1200"/>
              </a:spcAft>
            </a:pPr>
            <a:r>
              <a:rPr lang="en-US" sz="2400" dirty="0"/>
              <a:t>Activities are free and confidential.</a:t>
            </a:r>
          </a:p>
          <a:p>
            <a:pPr>
              <a:spcAft>
                <a:spcPts val="1200"/>
              </a:spcAft>
            </a:pPr>
            <a:r>
              <a:rPr lang="en-US" sz="2400" dirty="0"/>
              <a:t>Do not issue citations.</a:t>
            </a:r>
          </a:p>
          <a:p>
            <a:r>
              <a:rPr lang="en-US" sz="2400" dirty="0"/>
              <a:t>Do not assess fines.</a:t>
            </a:r>
          </a:p>
        </p:txBody>
      </p:sp>
      <p:pic>
        <p:nvPicPr>
          <p:cNvPr id="7" name="Content Placeholder 6" descr="A person in a safety vest looking at a tablet&#10;&#10;AI-generated content may be incorrect.">
            <a:extLst>
              <a:ext uri="{FF2B5EF4-FFF2-40B4-BE49-F238E27FC236}">
                <a16:creationId xmlns:a16="http://schemas.microsoft.com/office/drawing/2014/main" id="{75F081F4-F5C3-894C-39B4-219C48E6C756}"/>
              </a:ext>
            </a:extLst>
          </p:cNvPr>
          <p:cNvPicPr>
            <a:picLocks noGrp="1" noChangeAspect="1"/>
          </p:cNvPicPr>
          <p:nvPr>
            <p:ph sz="half" idx="2"/>
          </p:nvPr>
        </p:nvPicPr>
        <p:blipFill rotWithShape="1">
          <a:blip r:embed="rId3"/>
          <a:srcRect l="16622" r="16622"/>
          <a:stretch/>
        </p:blipFill>
        <p:spPr>
          <a:xfrm>
            <a:off x="5439967" y="1865988"/>
            <a:ext cx="3256111" cy="3403711"/>
          </a:xfrm>
        </p:spPr>
      </p:pic>
      <p:sp>
        <p:nvSpPr>
          <p:cNvPr id="5" name="Slide Number Placeholder 4">
            <a:extLst>
              <a:ext uri="{FF2B5EF4-FFF2-40B4-BE49-F238E27FC236}">
                <a16:creationId xmlns:a16="http://schemas.microsoft.com/office/drawing/2014/main" id="{5FCF5F17-4A81-807F-DB99-AF842DC16DD0}"/>
              </a:ext>
            </a:extLst>
          </p:cNvPr>
          <p:cNvSpPr>
            <a:spLocks noGrp="1"/>
          </p:cNvSpPr>
          <p:nvPr>
            <p:ph type="sldNum" sz="quarter" idx="12"/>
          </p:nvPr>
        </p:nvSpPr>
        <p:spPr/>
        <p:txBody>
          <a:bodyPr/>
          <a:lstStyle/>
          <a:p>
            <a:fld id="{A2DD057A-2908-41A6-B3F4-173DAB558720}" type="slidenum">
              <a:rPr lang="en-US" smtClean="0"/>
              <a:t>6</a:t>
            </a:fld>
            <a:endParaRPr lang="en-US" dirty="0"/>
          </a:p>
        </p:txBody>
      </p:sp>
      <p:sp>
        <p:nvSpPr>
          <p:cNvPr id="4" name="TextBox 3">
            <a:extLst>
              <a:ext uri="{FF2B5EF4-FFF2-40B4-BE49-F238E27FC236}">
                <a16:creationId xmlns:a16="http://schemas.microsoft.com/office/drawing/2014/main" id="{AB904257-F9CE-32E0-5216-D67C785952FE}"/>
              </a:ext>
            </a:extLst>
          </p:cNvPr>
          <p:cNvSpPr txBox="1"/>
          <p:nvPr/>
        </p:nvSpPr>
        <p:spPr>
          <a:xfrm>
            <a:off x="5364579" y="5397526"/>
            <a:ext cx="3406886" cy="276999"/>
          </a:xfrm>
          <a:prstGeom prst="rect">
            <a:avLst/>
          </a:prstGeom>
          <a:noFill/>
        </p:spPr>
        <p:txBody>
          <a:bodyPr wrap="square" rtlCol="0">
            <a:spAutoFit/>
          </a:bodyPr>
          <a:lstStyle/>
          <a:p>
            <a:r>
              <a:rPr lang="en-US" sz="1200" dirty="0">
                <a:latin typeface="Segoe UI" panose="020B0502040204020203" pitchFamily="34" charset="0"/>
                <a:cs typeface="Segoe UI" panose="020B0502040204020203" pitchFamily="34" charset="0"/>
              </a:rPr>
              <a:t>Texas OSHCON is funded 90% by federal OSHA</a:t>
            </a:r>
            <a:r>
              <a:rPr lang="en-US" sz="900"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24647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D3F91-B08A-30CC-CC09-62A912ACFBFC}"/>
              </a:ext>
            </a:extLst>
          </p:cNvPr>
          <p:cNvSpPr>
            <a:spLocks noGrp="1"/>
          </p:cNvSpPr>
          <p:nvPr>
            <p:ph type="title"/>
          </p:nvPr>
        </p:nvSpPr>
        <p:spPr>
          <a:xfrm>
            <a:off x="551391" y="154217"/>
            <a:ext cx="7886700" cy="526697"/>
          </a:xfrm>
        </p:spPr>
        <p:txBody>
          <a:bodyPr>
            <a:normAutofit fontScale="90000"/>
          </a:bodyPr>
          <a:lstStyle/>
          <a:p>
            <a:pPr algn="ctr"/>
            <a:r>
              <a:rPr lang="en-US" sz="3400" b="1" dirty="0">
                <a:latin typeface="+mn-lt"/>
              </a:rPr>
              <a:t>Texas OSHCON Safety &amp; Health Program</a:t>
            </a:r>
          </a:p>
        </p:txBody>
      </p:sp>
      <p:sp>
        <p:nvSpPr>
          <p:cNvPr id="3" name="Content Placeholder 2">
            <a:extLst>
              <a:ext uri="{FF2B5EF4-FFF2-40B4-BE49-F238E27FC236}">
                <a16:creationId xmlns:a16="http://schemas.microsoft.com/office/drawing/2014/main" id="{A1822B9D-B935-73A4-E21A-41AA9A5765FD}"/>
              </a:ext>
            </a:extLst>
          </p:cNvPr>
          <p:cNvSpPr>
            <a:spLocks noGrp="1"/>
          </p:cNvSpPr>
          <p:nvPr>
            <p:ph idx="1"/>
          </p:nvPr>
        </p:nvSpPr>
        <p:spPr>
          <a:xfrm>
            <a:off x="376526" y="1971999"/>
            <a:ext cx="5958960" cy="3774267"/>
          </a:xfrm>
        </p:spPr>
        <p:txBody>
          <a:bodyPr>
            <a:noAutofit/>
          </a:bodyPr>
          <a:lstStyle/>
          <a:p>
            <a:pPr marL="0" indent="0">
              <a:spcAft>
                <a:spcPts val="1000"/>
              </a:spcAft>
              <a:buNone/>
            </a:pPr>
            <a:r>
              <a:rPr lang="en-US" sz="2600" b="1" dirty="0"/>
              <a:t>Texas OSHCON consultants are available:</a:t>
            </a:r>
          </a:p>
          <a:p>
            <a:pPr>
              <a:spcAft>
                <a:spcPts val="1200"/>
              </a:spcAft>
            </a:pPr>
            <a:r>
              <a:rPr lang="en-US" sz="2400" dirty="0"/>
              <a:t>In-person for on-site consultations.</a:t>
            </a:r>
          </a:p>
          <a:p>
            <a:pPr>
              <a:spcAft>
                <a:spcPts val="1200"/>
              </a:spcAft>
            </a:pPr>
            <a:r>
              <a:rPr lang="en-US" sz="2400" dirty="0"/>
              <a:t>For video conferencing.</a:t>
            </a:r>
          </a:p>
          <a:p>
            <a:pPr>
              <a:spcAft>
                <a:spcPts val="1200"/>
              </a:spcAft>
            </a:pPr>
            <a:r>
              <a:rPr lang="en-US" sz="2400" dirty="0"/>
              <a:t>Via email.</a:t>
            </a:r>
          </a:p>
          <a:p>
            <a:pPr>
              <a:spcAft>
                <a:spcPts val="1200"/>
              </a:spcAft>
            </a:pPr>
            <a:r>
              <a:rPr lang="en-US" sz="2400" dirty="0"/>
              <a:t>Via phone (go to </a:t>
            </a:r>
            <a:r>
              <a:rPr lang="en-US" sz="2400" dirty="0">
                <a:solidFill>
                  <a:srgbClr val="124C95"/>
                </a:solidFill>
                <a:hlinkClick r:id="rId3">
                  <a:extLst>
                    <a:ext uri="{A12FA001-AC4F-418D-AE19-62706E023703}">
                      <ahyp:hlinkClr xmlns:ahyp="http://schemas.microsoft.com/office/drawing/2018/hyperlinkcolor" val="tx"/>
                    </a:ext>
                  </a:extLst>
                </a:hlinkClick>
              </a:rPr>
              <a:t>txoshcon.com</a:t>
            </a:r>
            <a:r>
              <a:rPr lang="en-US" sz="2400" dirty="0"/>
              <a:t> for consultants’ direct office numbers).</a:t>
            </a:r>
          </a:p>
          <a:p>
            <a:r>
              <a:rPr lang="en-US" sz="2400" dirty="0"/>
              <a:t>By submitting a request online at </a:t>
            </a:r>
            <a:r>
              <a:rPr lang="en-US" sz="2400" dirty="0">
                <a:solidFill>
                  <a:srgbClr val="124C95"/>
                </a:solidFill>
                <a:hlinkClick r:id="rId3">
                  <a:extLst>
                    <a:ext uri="{A12FA001-AC4F-418D-AE19-62706E023703}">
                      <ahyp:hlinkClr xmlns:ahyp="http://schemas.microsoft.com/office/drawing/2018/hyperlinkcolor" val="tx"/>
                    </a:ext>
                  </a:extLst>
                </a:hlinkClick>
              </a:rPr>
              <a:t>txoshcon.com</a:t>
            </a:r>
            <a:r>
              <a:rPr lang="en-US" sz="2400" dirty="0"/>
              <a:t>.</a:t>
            </a:r>
          </a:p>
        </p:txBody>
      </p:sp>
      <p:pic>
        <p:nvPicPr>
          <p:cNvPr id="6" name="Picture 5" descr="A couple of men wearing safety vests and reflectors&#10;&#10;AI-generated content may be incorrect.">
            <a:extLst>
              <a:ext uri="{FF2B5EF4-FFF2-40B4-BE49-F238E27FC236}">
                <a16:creationId xmlns:a16="http://schemas.microsoft.com/office/drawing/2014/main" id="{195BE862-AC2E-3F94-F456-4ACD4DAEA26C}"/>
              </a:ext>
            </a:extLst>
          </p:cNvPr>
          <p:cNvPicPr>
            <a:picLocks noChangeAspect="1"/>
          </p:cNvPicPr>
          <p:nvPr/>
        </p:nvPicPr>
        <p:blipFill rotWithShape="1">
          <a:blip r:embed="rId4"/>
          <a:srcRect l="19904" t="-501" r="23846" b="501"/>
          <a:stretch/>
        </p:blipFill>
        <p:spPr>
          <a:xfrm>
            <a:off x="5605129" y="2509193"/>
            <a:ext cx="2742270" cy="3088714"/>
          </a:xfrm>
          <a:prstGeom prst="rect">
            <a:avLst/>
          </a:prstGeom>
        </p:spPr>
      </p:pic>
      <p:sp>
        <p:nvSpPr>
          <p:cNvPr id="5" name="TextBox 4">
            <a:extLst>
              <a:ext uri="{FF2B5EF4-FFF2-40B4-BE49-F238E27FC236}">
                <a16:creationId xmlns:a16="http://schemas.microsoft.com/office/drawing/2014/main" id="{E0B1EB84-FEEC-36CF-8D76-66597514D2C9}"/>
              </a:ext>
            </a:extLst>
          </p:cNvPr>
          <p:cNvSpPr txBox="1"/>
          <p:nvPr/>
        </p:nvSpPr>
        <p:spPr>
          <a:xfrm>
            <a:off x="474133" y="834277"/>
            <a:ext cx="8041217" cy="830997"/>
          </a:xfrm>
          <a:prstGeom prst="rect">
            <a:avLst/>
          </a:prstGeom>
          <a:noFill/>
        </p:spPr>
        <p:txBody>
          <a:bodyPr wrap="square" rtlCol="0">
            <a:spAutoFit/>
          </a:bodyPr>
          <a:lstStyle/>
          <a:p>
            <a:pPr marL="0" indent="0">
              <a:buNone/>
            </a:pPr>
            <a:r>
              <a:rPr lang="en-US" sz="2400" dirty="0"/>
              <a:t>The Texas OSHA Consultation Program (OSHCON) </a:t>
            </a:r>
            <a:r>
              <a:rPr lang="en-US" sz="2400" u="sng" dirty="0"/>
              <a:t>offers no-cost confidential help for Texas businesses.</a:t>
            </a:r>
          </a:p>
        </p:txBody>
      </p:sp>
    </p:spTree>
    <p:extLst>
      <p:ext uri="{BB962C8B-B14F-4D97-AF65-F5344CB8AC3E}">
        <p14:creationId xmlns:p14="http://schemas.microsoft.com/office/powerpoint/2010/main" val="3309974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4E16A-7C65-FDD3-A9CD-6D1E248899EB}"/>
              </a:ext>
            </a:extLst>
          </p:cNvPr>
          <p:cNvSpPr>
            <a:spLocks noGrp="1"/>
          </p:cNvSpPr>
          <p:nvPr>
            <p:ph type="title"/>
          </p:nvPr>
        </p:nvSpPr>
        <p:spPr>
          <a:xfrm>
            <a:off x="628650" y="365126"/>
            <a:ext cx="7886700" cy="617008"/>
          </a:xfrm>
        </p:spPr>
        <p:txBody>
          <a:bodyPr/>
          <a:lstStyle/>
          <a:p>
            <a:pPr algn="ctr"/>
            <a:r>
              <a:rPr lang="en-US" sz="3600" b="1" dirty="0">
                <a:latin typeface="+mn-lt"/>
              </a:rPr>
              <a:t>Texas OSHCON Consultants</a:t>
            </a:r>
          </a:p>
        </p:txBody>
      </p:sp>
      <p:pic>
        <p:nvPicPr>
          <p:cNvPr id="7" name="Content Placeholder 6" descr="A picture containing calendar&#10;&#10;AI-generated content may be incorrect.">
            <a:extLst>
              <a:ext uri="{FF2B5EF4-FFF2-40B4-BE49-F238E27FC236}">
                <a16:creationId xmlns:a16="http://schemas.microsoft.com/office/drawing/2014/main" id="{08661EC7-47DA-BC46-9AC1-A32FFA71338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69063" y="1842246"/>
            <a:ext cx="2904152" cy="2892442"/>
          </a:xfrm>
        </p:spPr>
      </p:pic>
      <p:sp>
        <p:nvSpPr>
          <p:cNvPr id="4" name="Content Placeholder 3">
            <a:extLst>
              <a:ext uri="{FF2B5EF4-FFF2-40B4-BE49-F238E27FC236}">
                <a16:creationId xmlns:a16="http://schemas.microsoft.com/office/drawing/2014/main" id="{99061C33-A798-5C08-8D71-DBB9BB98D790}"/>
              </a:ext>
            </a:extLst>
          </p:cNvPr>
          <p:cNvSpPr>
            <a:spLocks noGrp="1"/>
          </p:cNvSpPr>
          <p:nvPr>
            <p:ph sz="half" idx="2"/>
          </p:nvPr>
        </p:nvSpPr>
        <p:spPr>
          <a:xfrm>
            <a:off x="3529527" y="1197113"/>
            <a:ext cx="5326033" cy="3664629"/>
          </a:xfrm>
        </p:spPr>
        <p:txBody>
          <a:bodyPr>
            <a:noAutofit/>
          </a:bodyPr>
          <a:lstStyle/>
          <a:p>
            <a:pPr>
              <a:spcAft>
                <a:spcPts val="600"/>
              </a:spcAft>
            </a:pPr>
            <a:r>
              <a:rPr lang="en-US" sz="2400" dirty="0"/>
              <a:t>Help you find, reduce, and remove safety and health hazards.</a:t>
            </a:r>
          </a:p>
          <a:p>
            <a:pPr>
              <a:spcAft>
                <a:spcPts val="600"/>
              </a:spcAft>
            </a:pPr>
            <a:r>
              <a:rPr lang="en-US" sz="2400" dirty="0"/>
              <a:t>Help you with your safety and health written programs.</a:t>
            </a:r>
          </a:p>
          <a:p>
            <a:pPr>
              <a:spcAft>
                <a:spcPts val="600"/>
              </a:spcAft>
            </a:pPr>
            <a:r>
              <a:rPr lang="en-US" sz="2400" dirty="0"/>
              <a:t>Provide training on multiple subjects.</a:t>
            </a:r>
          </a:p>
          <a:p>
            <a:pPr>
              <a:spcAft>
                <a:spcPts val="600"/>
              </a:spcAft>
            </a:pPr>
            <a:r>
              <a:rPr lang="en-US" sz="2400" dirty="0"/>
              <a:t>Provide air sampling.</a:t>
            </a:r>
          </a:p>
          <a:p>
            <a:pPr>
              <a:spcAft>
                <a:spcPts val="600"/>
              </a:spcAft>
            </a:pPr>
            <a:r>
              <a:rPr lang="en-US" sz="2400" dirty="0"/>
              <a:t>Provide noise monitoring.</a:t>
            </a:r>
          </a:p>
          <a:p>
            <a:pPr>
              <a:spcAft>
                <a:spcPts val="600"/>
              </a:spcAft>
            </a:pPr>
            <a:r>
              <a:rPr lang="en-US" sz="2400" dirty="0"/>
              <a:t>Help you understand OSHA standards.</a:t>
            </a:r>
          </a:p>
          <a:p>
            <a:r>
              <a:rPr lang="en-US" sz="2400" dirty="0"/>
              <a:t>Help you with your OSHA 300/300A and injury/illness recordkeeping logs.</a:t>
            </a:r>
          </a:p>
        </p:txBody>
      </p:sp>
      <p:sp>
        <p:nvSpPr>
          <p:cNvPr id="5" name="Slide Number Placeholder 4">
            <a:extLst>
              <a:ext uri="{FF2B5EF4-FFF2-40B4-BE49-F238E27FC236}">
                <a16:creationId xmlns:a16="http://schemas.microsoft.com/office/drawing/2014/main" id="{7B3D2BAB-6389-E067-DC08-3B1BDB290C8F}"/>
              </a:ext>
            </a:extLst>
          </p:cNvPr>
          <p:cNvSpPr>
            <a:spLocks noGrp="1"/>
          </p:cNvSpPr>
          <p:nvPr>
            <p:ph type="sldNum" sz="quarter" idx="12"/>
          </p:nvPr>
        </p:nvSpPr>
        <p:spPr/>
        <p:txBody>
          <a:bodyPr/>
          <a:lstStyle/>
          <a:p>
            <a:fld id="{A2DD057A-2908-41A6-B3F4-173DAB558720}" type="slidenum">
              <a:rPr lang="en-US" smtClean="0"/>
              <a:t>8</a:t>
            </a:fld>
            <a:endParaRPr lang="en-US" dirty="0"/>
          </a:p>
        </p:txBody>
      </p:sp>
    </p:spTree>
    <p:extLst>
      <p:ext uri="{BB962C8B-B14F-4D97-AF65-F5344CB8AC3E}">
        <p14:creationId xmlns:p14="http://schemas.microsoft.com/office/powerpoint/2010/main" val="4283819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hlinkClick r:id="" action="ppaction://ole?verb=0"/>
            <a:extLst>
              <a:ext uri="{FF2B5EF4-FFF2-40B4-BE49-F238E27FC236}">
                <a16:creationId xmlns:a16="http://schemas.microsoft.com/office/drawing/2014/main" id="{87C9FBC8-1944-318A-DBF9-87F0EB04C0F7}"/>
              </a:ext>
            </a:extLst>
          </p:cNvPr>
          <p:cNvGraphicFramePr>
            <a:graphicFrameLocks noChangeAspect="1"/>
          </p:cNvGraphicFramePr>
          <p:nvPr>
            <p:extLst>
              <p:ext uri="{D42A27DB-BD31-4B8C-83A1-F6EECF244321}">
                <p14:modId xmlns:p14="http://schemas.microsoft.com/office/powerpoint/2010/main" val="3882505045"/>
              </p:ext>
            </p:extLst>
          </p:nvPr>
        </p:nvGraphicFramePr>
        <p:xfrm>
          <a:off x="0" y="9922"/>
          <a:ext cx="9144000" cy="6848077"/>
        </p:xfrm>
        <a:graphic>
          <a:graphicData uri="http://schemas.openxmlformats.org/presentationml/2006/ole">
            <mc:AlternateContent xmlns:mc="http://schemas.openxmlformats.org/markup-compatibility/2006">
              <mc:Choice xmlns:v="urn:schemas-microsoft-com:vml" Requires="v">
                <p:oleObj name="Presentation" r:id="rId2" imgW="4572042" imgH="3429229" progId="PowerPoint.Show.12">
                  <p:embed/>
                </p:oleObj>
              </mc:Choice>
              <mc:Fallback>
                <p:oleObj name="Presentation" r:id="rId2" imgW="4572042" imgH="3429229" progId="PowerPoint.Show.12">
                  <p:embed/>
                  <p:pic>
                    <p:nvPicPr>
                      <p:cNvPr id="5" name="Object 4">
                        <a:hlinkClick r:id="" action="ppaction://ole?verb=0"/>
                        <a:extLst>
                          <a:ext uri="{FF2B5EF4-FFF2-40B4-BE49-F238E27FC236}">
                            <a16:creationId xmlns:a16="http://schemas.microsoft.com/office/drawing/2014/main" id="{87C9FBC8-1944-318A-DBF9-87F0EB04C0F7}"/>
                          </a:ext>
                        </a:extLst>
                      </p:cNvPr>
                      <p:cNvPicPr/>
                      <p:nvPr/>
                    </p:nvPicPr>
                    <p:blipFill>
                      <a:blip r:embed="rId3"/>
                      <a:stretch>
                        <a:fillRect/>
                      </a:stretch>
                    </p:blipFill>
                    <p:spPr>
                      <a:xfrm>
                        <a:off x="0" y="9922"/>
                        <a:ext cx="9144000" cy="6848077"/>
                      </a:xfrm>
                      <a:prstGeom prst="rect">
                        <a:avLst/>
                      </a:prstGeom>
                    </p:spPr>
                  </p:pic>
                </p:oleObj>
              </mc:Fallback>
            </mc:AlternateContent>
          </a:graphicData>
        </a:graphic>
      </p:graphicFrame>
    </p:spTree>
    <p:extLst>
      <p:ext uri="{BB962C8B-B14F-4D97-AF65-F5344CB8AC3E}">
        <p14:creationId xmlns:p14="http://schemas.microsoft.com/office/powerpoint/2010/main" val="12447992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20040</TotalTime>
  <Words>2586</Words>
  <Application>Microsoft Office PowerPoint</Application>
  <PresentationFormat>On-screen Show (4:3)</PresentationFormat>
  <Paragraphs>279</Paragraphs>
  <Slides>27</Slides>
  <Notes>14</Notes>
  <HiddenSlides>1</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27</vt:i4>
      </vt:variant>
    </vt:vector>
  </HeadingPairs>
  <TitlesOfParts>
    <vt:vector size="42" baseType="lpstr">
      <vt:lpstr>ＭＳ Ｐゴシック</vt:lpstr>
      <vt:lpstr>Adobe Fan Heiti Std B</vt:lpstr>
      <vt:lpstr>Arial</vt:lpstr>
      <vt:lpstr>Calibri</vt:lpstr>
      <vt:lpstr>Calibri Light</vt:lpstr>
      <vt:lpstr>Courier New</vt:lpstr>
      <vt:lpstr>helvetica</vt:lpstr>
      <vt:lpstr>Open Sans</vt:lpstr>
      <vt:lpstr>Segoe UI</vt:lpstr>
      <vt:lpstr>Source Sans Pro</vt:lpstr>
      <vt:lpstr>Wingdings</vt:lpstr>
      <vt:lpstr>Wingdings 3</vt:lpstr>
      <vt:lpstr>Office Theme</vt:lpstr>
      <vt:lpstr>1_Office Theme</vt:lpstr>
      <vt:lpstr>Presentation</vt:lpstr>
      <vt:lpstr>                 Texas OSHCON Safety &amp; Health Program Free &amp; Confidential OSHA Safety Compliance Help Workplace Safety Resources  </vt:lpstr>
      <vt:lpstr>Topics - Review </vt:lpstr>
      <vt:lpstr>PowerPoint Presentation</vt:lpstr>
      <vt:lpstr>   </vt:lpstr>
      <vt:lpstr>OSHCON Clients Include...</vt:lpstr>
      <vt:lpstr>Texas OSHA on-site Consultation Workplace Safety Program</vt:lpstr>
      <vt:lpstr>Texas OSHCON Safety &amp; Health Program</vt:lpstr>
      <vt:lpstr>Texas OSHCON Consultants</vt:lpstr>
      <vt:lpstr>PowerPoint Presentation</vt:lpstr>
      <vt:lpstr>Potential Benefits of Using OSHCON</vt:lpstr>
      <vt:lpstr>Comparison of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Things To Know…..</vt:lpstr>
      <vt:lpstr>Required OSHA Poster – IT’s the Law</vt:lpstr>
      <vt:lpstr>PowerPoint Presentation</vt:lpstr>
      <vt:lpstr>Injury and Illness 300 Log Recordkeeping 29 CFR 1904</vt:lpstr>
      <vt:lpstr> OSHA 300 Series Forms:  Injury and Illness Recordkeeping  </vt:lpstr>
      <vt:lpstr> for Employers Required to Keep Logs</vt:lpstr>
      <vt:lpstr> Reporting Fatalities &amp; Severe Injuries  (1904.39) </vt:lpstr>
      <vt:lpstr>Connect with Texas OSHCON</vt:lpstr>
      <vt:lpstr>Questions and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OSHCON Overview: OSHA Topics, Updates, and Workplace Safety Resources</dc:title>
  <dc:creator>OSHCON</dc:creator>
  <cp:keywords>employers; hazardous conditions; OSHA; OSHCON; Occupational Safety and Health Administration; Safety and Health Achievement Recognition Program; SHARP; Texas Occupational Safety and Health Consultation Program;</cp:keywords>
  <cp:lastModifiedBy>Darrell Lofton</cp:lastModifiedBy>
  <cp:revision>807</cp:revision>
  <cp:lastPrinted>2026-02-19T16:32:47Z</cp:lastPrinted>
  <dcterms:created xsi:type="dcterms:W3CDTF">2017-04-10T14:37:23Z</dcterms:created>
  <dcterms:modified xsi:type="dcterms:W3CDTF">2026-02-19T16:46:35Z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a62d2fa-4fb9-40b5-9131-9ae16a6c0ad0_Enabled">
    <vt:lpwstr>true</vt:lpwstr>
  </property>
  <property fmtid="{D5CDD505-2E9C-101B-9397-08002B2CF9AE}" pid="3" name="MSIP_Label_ba62d2fa-4fb9-40b5-9131-9ae16a6c0ad0_SetDate">
    <vt:lpwstr>2026-01-21T12:13:34Z</vt:lpwstr>
  </property>
  <property fmtid="{D5CDD505-2E9C-101B-9397-08002B2CF9AE}" pid="4" name="MSIP_Label_ba62d2fa-4fb9-40b5-9131-9ae16a6c0ad0_Method">
    <vt:lpwstr>Standard</vt:lpwstr>
  </property>
  <property fmtid="{D5CDD505-2E9C-101B-9397-08002B2CF9AE}" pid="5" name="MSIP_Label_ba62d2fa-4fb9-40b5-9131-9ae16a6c0ad0_Name">
    <vt:lpwstr>Internal</vt:lpwstr>
  </property>
  <property fmtid="{D5CDD505-2E9C-101B-9397-08002B2CF9AE}" pid="6" name="MSIP_Label_ba62d2fa-4fb9-40b5-9131-9ae16a6c0ad0_SiteId">
    <vt:lpwstr>6c600c88-7a50-421a-9817-a970a01aed2a</vt:lpwstr>
  </property>
  <property fmtid="{D5CDD505-2E9C-101B-9397-08002B2CF9AE}" pid="7" name="MSIP_Label_ba62d2fa-4fb9-40b5-9131-9ae16a6c0ad0_ActionId">
    <vt:lpwstr>4706f308-a0d5-454d-b699-a453e8ee3af7</vt:lpwstr>
  </property>
  <property fmtid="{D5CDD505-2E9C-101B-9397-08002B2CF9AE}" pid="8" name="MSIP_Label_ba62d2fa-4fb9-40b5-9131-9ae16a6c0ad0_ContentBits">
    <vt:lpwstr>0</vt:lpwstr>
  </property>
  <property fmtid="{D5CDD505-2E9C-101B-9397-08002B2CF9AE}" pid="9" name="MSIP_Label_ba62d2fa-4fb9-40b5-9131-9ae16a6c0ad0_Tag">
    <vt:lpwstr>10, 3, 0, 1</vt:lpwstr>
  </property>
</Properties>
</file>