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8288000" cy="10287000"/>
  <p:notesSz cx="6858000" cy="9144000"/>
  <p:embeddedFontLst>
    <p:embeddedFont>
      <p:font typeface="Aharoni" panose="02010803020104030203" pitchFamily="2" charset="-79"/>
      <p:bold r:id="rId7"/>
    </p:embeddedFont>
    <p:embeddedFont>
      <p:font typeface="Lovelace" panose="020B0604020202020204" charset="0"/>
      <p:regular r:id="rId8"/>
    </p:embeddedFont>
    <p:embeddedFont>
      <p:font typeface="Lovelace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5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9539">
            <a:off x="-966869" y="-753442"/>
            <a:ext cx="3504214" cy="6063529"/>
          </a:xfrm>
          <a:custGeom>
            <a:avLst/>
            <a:gdLst/>
            <a:ahLst/>
            <a:cxnLst/>
            <a:rect l="l" t="t" r="r" b="b"/>
            <a:pathLst>
              <a:path w="3504214" h="6063529">
                <a:moveTo>
                  <a:pt x="0" y="0"/>
                </a:moveTo>
                <a:lnTo>
                  <a:pt x="3504214" y="0"/>
                </a:lnTo>
                <a:lnTo>
                  <a:pt x="3504214" y="6063528"/>
                </a:lnTo>
                <a:lnTo>
                  <a:pt x="0" y="6063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91422">
            <a:off x="1211449" y="1811682"/>
            <a:ext cx="2071607" cy="3018735"/>
          </a:xfrm>
          <a:custGeom>
            <a:avLst/>
            <a:gdLst/>
            <a:ahLst/>
            <a:cxnLst/>
            <a:rect l="l" t="t" r="r" b="b"/>
            <a:pathLst>
              <a:path w="2071607" h="3018735">
                <a:moveTo>
                  <a:pt x="0" y="0"/>
                </a:moveTo>
                <a:lnTo>
                  <a:pt x="2071607" y="0"/>
                </a:lnTo>
                <a:lnTo>
                  <a:pt x="2071607" y="3018736"/>
                </a:lnTo>
                <a:lnTo>
                  <a:pt x="0" y="301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5761" flipH="1">
            <a:off x="-929085" y="2780894"/>
            <a:ext cx="3428647" cy="4915623"/>
          </a:xfrm>
          <a:custGeom>
            <a:avLst/>
            <a:gdLst/>
            <a:ahLst/>
            <a:cxnLst/>
            <a:rect l="l" t="t" r="r" b="b"/>
            <a:pathLst>
              <a:path w="3428647" h="4915623">
                <a:moveTo>
                  <a:pt x="3428647" y="0"/>
                </a:moveTo>
                <a:lnTo>
                  <a:pt x="0" y="0"/>
                </a:lnTo>
                <a:lnTo>
                  <a:pt x="0" y="4915623"/>
                </a:lnTo>
                <a:lnTo>
                  <a:pt x="3428647" y="4915623"/>
                </a:lnTo>
                <a:lnTo>
                  <a:pt x="34286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13167">
            <a:off x="1527944" y="6823261"/>
            <a:ext cx="7240902" cy="8763573"/>
          </a:xfrm>
          <a:custGeom>
            <a:avLst/>
            <a:gdLst/>
            <a:ahLst/>
            <a:cxnLst/>
            <a:rect l="l" t="t" r="r" b="b"/>
            <a:pathLst>
              <a:path w="7240902" h="8763573">
                <a:moveTo>
                  <a:pt x="0" y="0"/>
                </a:moveTo>
                <a:lnTo>
                  <a:pt x="7240902" y="0"/>
                </a:lnTo>
                <a:lnTo>
                  <a:pt x="7240902" y="8763572"/>
                </a:lnTo>
                <a:lnTo>
                  <a:pt x="0" y="8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02044">
            <a:off x="3504464" y="-4516822"/>
            <a:ext cx="5014988" cy="8056205"/>
          </a:xfrm>
          <a:custGeom>
            <a:avLst/>
            <a:gdLst/>
            <a:ahLst/>
            <a:cxnLst/>
            <a:rect l="l" t="t" r="r" b="b"/>
            <a:pathLst>
              <a:path w="5014988" h="8056205">
                <a:moveTo>
                  <a:pt x="0" y="0"/>
                </a:moveTo>
                <a:lnTo>
                  <a:pt x="5014988" y="0"/>
                </a:lnTo>
                <a:lnTo>
                  <a:pt x="5014988" y="8056205"/>
                </a:lnTo>
                <a:lnTo>
                  <a:pt x="0" y="8056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21798" y="5482275"/>
            <a:ext cx="6614072" cy="6980550"/>
          </a:xfrm>
          <a:custGeom>
            <a:avLst/>
            <a:gdLst/>
            <a:ahLst/>
            <a:cxnLst/>
            <a:rect l="l" t="t" r="r" b="b"/>
            <a:pathLst>
              <a:path w="6614072" h="6980550">
                <a:moveTo>
                  <a:pt x="0" y="0"/>
                </a:moveTo>
                <a:lnTo>
                  <a:pt x="6614072" y="0"/>
                </a:lnTo>
                <a:lnTo>
                  <a:pt x="6614072" y="6980550"/>
                </a:lnTo>
                <a:lnTo>
                  <a:pt x="0" y="6980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39448">
            <a:off x="13904908" y="-818508"/>
            <a:ext cx="7523685" cy="7552005"/>
          </a:xfrm>
          <a:custGeom>
            <a:avLst/>
            <a:gdLst/>
            <a:ahLst/>
            <a:cxnLst/>
            <a:rect l="l" t="t" r="r" b="b"/>
            <a:pathLst>
              <a:path w="7523685" h="7552005">
                <a:moveTo>
                  <a:pt x="0" y="0"/>
                </a:moveTo>
                <a:lnTo>
                  <a:pt x="7523685" y="0"/>
                </a:lnTo>
                <a:lnTo>
                  <a:pt x="7523685" y="7552005"/>
                </a:lnTo>
                <a:lnTo>
                  <a:pt x="0" y="755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22413" flipH="1">
            <a:off x="12247178" y="7175773"/>
            <a:ext cx="5010656" cy="7044859"/>
          </a:xfrm>
          <a:custGeom>
            <a:avLst/>
            <a:gdLst/>
            <a:ahLst/>
            <a:cxnLst/>
            <a:rect l="l" t="t" r="r" b="b"/>
            <a:pathLst>
              <a:path w="5010656" h="7044859">
                <a:moveTo>
                  <a:pt x="5010656" y="0"/>
                </a:moveTo>
                <a:lnTo>
                  <a:pt x="0" y="0"/>
                </a:lnTo>
                <a:lnTo>
                  <a:pt x="0" y="7044859"/>
                </a:lnTo>
                <a:lnTo>
                  <a:pt x="5010656" y="7044859"/>
                </a:lnTo>
                <a:lnTo>
                  <a:pt x="501065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65567">
            <a:off x="14744399" y="2069471"/>
            <a:ext cx="3307966" cy="4928068"/>
          </a:xfrm>
          <a:custGeom>
            <a:avLst/>
            <a:gdLst/>
            <a:ahLst/>
            <a:cxnLst/>
            <a:rect l="l" t="t" r="r" b="b"/>
            <a:pathLst>
              <a:path w="3307966" h="4928068">
                <a:moveTo>
                  <a:pt x="0" y="0"/>
                </a:moveTo>
                <a:lnTo>
                  <a:pt x="3307965" y="0"/>
                </a:lnTo>
                <a:lnTo>
                  <a:pt x="3307965" y="4928068"/>
                </a:lnTo>
                <a:lnTo>
                  <a:pt x="0" y="4928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3525">
            <a:off x="14656795" y="4169705"/>
            <a:ext cx="4773112" cy="7177612"/>
          </a:xfrm>
          <a:custGeom>
            <a:avLst/>
            <a:gdLst/>
            <a:ahLst/>
            <a:cxnLst/>
            <a:rect l="l" t="t" r="r" b="b"/>
            <a:pathLst>
              <a:path w="4773112" h="7177612">
                <a:moveTo>
                  <a:pt x="0" y="0"/>
                </a:moveTo>
                <a:lnTo>
                  <a:pt x="4773113" y="0"/>
                </a:lnTo>
                <a:lnTo>
                  <a:pt x="4773113" y="7177612"/>
                </a:lnTo>
                <a:lnTo>
                  <a:pt x="0" y="7177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9504496" y="-3242034"/>
            <a:ext cx="3812750" cy="7227962"/>
          </a:xfrm>
          <a:custGeom>
            <a:avLst/>
            <a:gdLst/>
            <a:ahLst/>
            <a:cxnLst/>
            <a:rect l="l" t="t" r="r" b="b"/>
            <a:pathLst>
              <a:path w="3812750" h="7227962">
                <a:moveTo>
                  <a:pt x="0" y="0"/>
                </a:moveTo>
                <a:lnTo>
                  <a:pt x="3812749" y="0"/>
                </a:lnTo>
                <a:lnTo>
                  <a:pt x="3812749" y="7227962"/>
                </a:lnTo>
                <a:lnTo>
                  <a:pt x="0" y="72279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69976" y="8020050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51625" y="2784205"/>
            <a:ext cx="12394102" cy="39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2"/>
              </a:lnSpc>
            </a:pPr>
            <a:r>
              <a:rPr lang="en-US" sz="12100">
                <a:solidFill>
                  <a:srgbClr val="FFF7EA"/>
                </a:solidFill>
                <a:latin typeface="Lovelace"/>
                <a:ea typeface="Lovelace"/>
                <a:cs typeface="Lovelace"/>
                <a:sym typeface="Lovelace"/>
              </a:rPr>
              <a:t>Free Environmental Resources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41754" y="6542495"/>
            <a:ext cx="1813844" cy="1813844"/>
          </a:xfrm>
          <a:custGeom>
            <a:avLst/>
            <a:gdLst/>
            <a:ahLst/>
            <a:cxnLst/>
            <a:rect l="l" t="t" r="r" b="b"/>
            <a:pathLst>
              <a:path w="1813844" h="1813844">
                <a:moveTo>
                  <a:pt x="0" y="0"/>
                </a:moveTo>
                <a:lnTo>
                  <a:pt x="1813844" y="0"/>
                </a:lnTo>
                <a:lnTo>
                  <a:pt x="1813844" y="1813844"/>
                </a:lnTo>
                <a:lnTo>
                  <a:pt x="0" y="18138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41754" y="6542495"/>
            <a:ext cx="1813844" cy="1813844"/>
          </a:xfrm>
          <a:custGeom>
            <a:avLst/>
            <a:gdLst/>
            <a:ahLst/>
            <a:cxnLst/>
            <a:rect l="l" t="t" r="r" b="b"/>
            <a:pathLst>
              <a:path w="1813844" h="1813844">
                <a:moveTo>
                  <a:pt x="0" y="0"/>
                </a:moveTo>
                <a:lnTo>
                  <a:pt x="1813844" y="0"/>
                </a:lnTo>
                <a:lnTo>
                  <a:pt x="1813844" y="1813844"/>
                </a:lnTo>
                <a:lnTo>
                  <a:pt x="0" y="18138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73720" y="7777857"/>
            <a:ext cx="1790036" cy="2509143"/>
          </a:xfrm>
          <a:custGeom>
            <a:avLst/>
            <a:gdLst/>
            <a:ahLst/>
            <a:cxnLst/>
            <a:rect l="l" t="t" r="r" b="b"/>
            <a:pathLst>
              <a:path w="1790036" h="2509143">
                <a:moveTo>
                  <a:pt x="0" y="0"/>
                </a:moveTo>
                <a:lnTo>
                  <a:pt x="1790035" y="0"/>
                </a:lnTo>
                <a:lnTo>
                  <a:pt x="1790035" y="2509143"/>
                </a:lnTo>
                <a:lnTo>
                  <a:pt x="0" y="25091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1001182"/>
            <a:ext cx="1991658" cy="1956313"/>
          </a:xfrm>
          <a:custGeom>
            <a:avLst/>
            <a:gdLst/>
            <a:ahLst/>
            <a:cxnLst/>
            <a:rect l="l" t="t" r="r" b="b"/>
            <a:pathLst>
              <a:path w="1991658" h="1956313">
                <a:moveTo>
                  <a:pt x="0" y="0"/>
                </a:moveTo>
                <a:lnTo>
                  <a:pt x="1991658" y="0"/>
                </a:lnTo>
                <a:lnTo>
                  <a:pt x="1991658" y="1956313"/>
                </a:lnTo>
                <a:lnTo>
                  <a:pt x="0" y="19563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18877" y="654031"/>
            <a:ext cx="1648950" cy="2089683"/>
          </a:xfrm>
          <a:custGeom>
            <a:avLst/>
            <a:gdLst/>
            <a:ahLst/>
            <a:cxnLst/>
            <a:rect l="l" t="t" r="r" b="b"/>
            <a:pathLst>
              <a:path w="1648950" h="2089683">
                <a:moveTo>
                  <a:pt x="0" y="0"/>
                </a:moveTo>
                <a:lnTo>
                  <a:pt x="1648949" y="0"/>
                </a:lnTo>
                <a:lnTo>
                  <a:pt x="1648949" y="2089683"/>
                </a:lnTo>
                <a:lnTo>
                  <a:pt x="0" y="208968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" y="1"/>
            <a:ext cx="18647081" cy="105236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4176" y="525062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81854" y="-1085196"/>
            <a:ext cx="16892268" cy="6123447"/>
          </a:xfrm>
          <a:custGeom>
            <a:avLst/>
            <a:gdLst/>
            <a:ahLst/>
            <a:cxnLst/>
            <a:rect l="l" t="t" r="r" b="b"/>
            <a:pathLst>
              <a:path w="16892268" h="6123447">
                <a:moveTo>
                  <a:pt x="0" y="0"/>
                </a:moveTo>
                <a:lnTo>
                  <a:pt x="16892268" y="0"/>
                </a:lnTo>
                <a:lnTo>
                  <a:pt x="16892268" y="6123447"/>
                </a:lnTo>
                <a:lnTo>
                  <a:pt x="0" y="6123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54693" y="860788"/>
            <a:ext cx="8170607" cy="249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13579"/>
              </a:lnSpc>
              <a:defRPr/>
            </a:pPr>
            <a:r>
              <a:rPr lang="en-US" sz="7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Abby Holovach</a:t>
            </a:r>
          </a:p>
          <a:p>
            <a:pPr algn="ctr" defTabSz="685800">
              <a:lnSpc>
                <a:spcPts val="6372"/>
              </a:lnSpc>
              <a:defRPr/>
            </a:pPr>
            <a:r>
              <a:rPr lang="en-US" sz="3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MS, CHMM, CSP, REP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0168" y="5367368"/>
            <a:ext cx="8883372" cy="427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94" lvl="1" indent="-367047" defTabSz="685800">
              <a:lnSpc>
                <a:spcPts val="4760"/>
              </a:lnSpc>
              <a:buFont typeface="Arial"/>
              <a:buChar char="•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Corporate Environmental Manager @ Holt Cat</a:t>
            </a:r>
          </a:p>
          <a:p>
            <a:pPr marL="734094" lvl="1" indent="-367047" defTabSz="685800">
              <a:lnSpc>
                <a:spcPts val="4760"/>
              </a:lnSpc>
              <a:buFont typeface="Arial"/>
              <a:buChar char="•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Owner of Vibe Environmental</a:t>
            </a:r>
          </a:p>
          <a:p>
            <a:pPr marL="734094" lvl="1" indent="-367047" defTabSz="685800">
              <a:lnSpc>
                <a:spcPts val="4760"/>
              </a:lnSpc>
              <a:buFont typeface="Arial"/>
              <a:buChar char="•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Previous: </a:t>
            </a:r>
          </a:p>
          <a:p>
            <a:pPr marL="1468190" lvl="2" indent="-489396" defTabSz="685800">
              <a:lnSpc>
                <a:spcPts val="4760"/>
              </a:lnSpc>
              <a:buFont typeface="Arial"/>
              <a:buChar char="⚬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CG Environmental EHS Director</a:t>
            </a:r>
          </a:p>
          <a:p>
            <a:pPr marL="1468190" lvl="2" indent="-489396" defTabSz="685800">
              <a:lnSpc>
                <a:spcPts val="4760"/>
              </a:lnSpc>
              <a:buFont typeface="Arial"/>
              <a:buChar char="⚬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NAS JRB Environmental Program Manager</a:t>
            </a:r>
          </a:p>
          <a:p>
            <a:pPr marL="1468190" lvl="2" indent="-489396" defTabSz="685800">
              <a:lnSpc>
                <a:spcPts val="4760"/>
              </a:lnSpc>
              <a:buFont typeface="Arial"/>
              <a:buChar char="⚬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TCEQ Environmental Investigator</a:t>
            </a:r>
          </a:p>
          <a:p>
            <a:pPr defTabSz="685800">
              <a:lnSpc>
                <a:spcPts val="4760"/>
              </a:lnSpc>
              <a:defRPr/>
            </a:pPr>
            <a:endParaRPr lang="en-US" sz="3399" dirty="0">
              <a:solidFill>
                <a:srgbClr val="FFFFFF"/>
              </a:solidFill>
              <a:latin typeface="TT Supermolot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55364" y="5453093"/>
            <a:ext cx="693099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85800">
              <a:lnSpc>
                <a:spcPts val="3874"/>
              </a:lnSpc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Volunteer Roles:</a:t>
            </a:r>
          </a:p>
          <a:p>
            <a:pPr marL="734094" lvl="1" indent="-367047" defTabSz="685800">
              <a:lnSpc>
                <a:spcPts val="3874"/>
              </a:lnSpc>
              <a:buFont typeface="Arial"/>
              <a:buChar char="•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Southwest Chapter and Region III ASSP leadership</a:t>
            </a:r>
          </a:p>
          <a:p>
            <a:pPr marL="734094" lvl="1" indent="-367047" defTabSz="685800">
              <a:lnSpc>
                <a:spcPts val="3874"/>
              </a:lnSpc>
              <a:buFont typeface="Arial"/>
              <a:buChar char="•"/>
              <a:defRPr/>
            </a:pPr>
            <a:r>
              <a:rPr lang="en-US" sz="3399" dirty="0">
                <a:solidFill>
                  <a:srgbClr val="FFFFFF"/>
                </a:solidFill>
                <a:latin typeface="TT Supermolot Condensed Bold"/>
              </a:rPr>
              <a:t>DFW Environmental Pros founder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5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7008" y="-2720075"/>
            <a:ext cx="5789891" cy="5718509"/>
          </a:xfrm>
          <a:custGeom>
            <a:avLst/>
            <a:gdLst/>
            <a:ahLst/>
            <a:cxnLst/>
            <a:rect l="l" t="t" r="r" b="b"/>
            <a:pathLst>
              <a:path w="5789891" h="5718509">
                <a:moveTo>
                  <a:pt x="0" y="0"/>
                </a:moveTo>
                <a:lnTo>
                  <a:pt x="5789891" y="0"/>
                </a:lnTo>
                <a:lnTo>
                  <a:pt x="5789891" y="5718509"/>
                </a:lnTo>
                <a:lnTo>
                  <a:pt x="0" y="57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532919" y="-1078881"/>
            <a:ext cx="4569690" cy="6744929"/>
          </a:xfrm>
          <a:custGeom>
            <a:avLst/>
            <a:gdLst/>
            <a:ahLst/>
            <a:cxnLst/>
            <a:rect l="l" t="t" r="r" b="b"/>
            <a:pathLst>
              <a:path w="4569690" h="6744929">
                <a:moveTo>
                  <a:pt x="4569689" y="6744929"/>
                </a:moveTo>
                <a:lnTo>
                  <a:pt x="0" y="6744929"/>
                </a:lnTo>
                <a:lnTo>
                  <a:pt x="0" y="0"/>
                </a:lnTo>
                <a:lnTo>
                  <a:pt x="4569689" y="0"/>
                </a:lnTo>
                <a:lnTo>
                  <a:pt x="4569689" y="674492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6957">
            <a:off x="-1469948" y="4607756"/>
            <a:ext cx="5463778" cy="8373606"/>
          </a:xfrm>
          <a:custGeom>
            <a:avLst/>
            <a:gdLst/>
            <a:ahLst/>
            <a:cxnLst/>
            <a:rect l="l" t="t" r="r" b="b"/>
            <a:pathLst>
              <a:path w="5463778" h="8373606">
                <a:moveTo>
                  <a:pt x="0" y="0"/>
                </a:moveTo>
                <a:lnTo>
                  <a:pt x="5463778" y="0"/>
                </a:lnTo>
                <a:lnTo>
                  <a:pt x="5463778" y="8373605"/>
                </a:lnTo>
                <a:lnTo>
                  <a:pt x="0" y="8373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2779145" y="1643273"/>
            <a:ext cx="11040645" cy="0"/>
          </a:xfrm>
          <a:prstGeom prst="line">
            <a:avLst/>
          </a:prstGeom>
          <a:ln w="19050" cap="rnd">
            <a:solidFill>
              <a:srgbClr val="FFF7E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107534" y="4360509"/>
            <a:ext cx="4773112" cy="7177612"/>
          </a:xfrm>
          <a:custGeom>
            <a:avLst/>
            <a:gdLst/>
            <a:ahLst/>
            <a:cxnLst/>
            <a:rect l="l" t="t" r="r" b="b"/>
            <a:pathLst>
              <a:path w="4773112" h="7177612">
                <a:moveTo>
                  <a:pt x="0" y="0"/>
                </a:moveTo>
                <a:lnTo>
                  <a:pt x="4773112" y="0"/>
                </a:lnTo>
                <a:lnTo>
                  <a:pt x="4773112" y="7177612"/>
                </a:lnTo>
                <a:lnTo>
                  <a:pt x="0" y="7177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08086" y="8848279"/>
            <a:ext cx="3009678" cy="4417876"/>
          </a:xfrm>
          <a:custGeom>
            <a:avLst/>
            <a:gdLst/>
            <a:ahLst/>
            <a:cxnLst/>
            <a:rect l="l" t="t" r="r" b="b"/>
            <a:pathLst>
              <a:path w="3009678" h="4417876">
                <a:moveTo>
                  <a:pt x="0" y="0"/>
                </a:moveTo>
                <a:lnTo>
                  <a:pt x="3009678" y="0"/>
                </a:lnTo>
                <a:lnTo>
                  <a:pt x="3009678" y="4417876"/>
                </a:lnTo>
                <a:lnTo>
                  <a:pt x="0" y="4417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591203" y="262148"/>
            <a:ext cx="1066476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FFF7EA"/>
                </a:solidFill>
                <a:latin typeface="Lovelace"/>
                <a:ea typeface="Lovelace"/>
                <a:cs typeface="Lovelace"/>
                <a:sym typeface="Lovelace"/>
              </a:rPr>
              <a:t>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427921"/>
            <a:ext cx="7821495" cy="29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https://www.tceq.texas.gov/compliance/complaints/track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5016" y="200571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TCEQ Complaints &amp; Enforcement Actions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5016" y="3079924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TCEQ Investigative Checklists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016" y="3425491"/>
            <a:ext cx="7186479" cy="60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https://www.tceq.texas.gov/compliance/investigation/checklists/invchecklists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7779" y="4384363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TCEQ Active Landfill Listing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77779" y="4806130"/>
            <a:ext cx="7186479" cy="60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https://www.tceq.texas.gov/downloads/permitting/waste-permits/publications/gi-611-active-msw-landfills.pdf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0529" y="5887121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EPA Letters of Interpretation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00529" y="6308889"/>
            <a:ext cx="7186479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https://rcrapublic.epa.gov/rcraonline/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11022" y="708615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General Industry Safety Inspection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11022" y="7507918"/>
            <a:ext cx="7186479" cy="60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https://www.tdi.texas.gov/pubs/videoresource/cklgenindustry.pdf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28256" y="8388412"/>
            <a:ext cx="7186479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Hazardous Materials Transportation Training </a:t>
            </a:r>
          </a:p>
          <a:p>
            <a:pPr algn="l">
              <a:lnSpc>
                <a:spcPts val="3037"/>
              </a:lnSpc>
            </a:pPr>
            <a:endParaRPr lang="en-US" sz="2169">
              <a:solidFill>
                <a:srgbClr val="FFA74D"/>
              </a:solidFill>
              <a:latin typeface="Lovelace Bold"/>
              <a:ea typeface="Lovelace Bold"/>
              <a:cs typeface="Lovelace Bold"/>
              <a:sym typeface="Lovelac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228256" y="8810179"/>
            <a:ext cx="7186479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https://www.phmsa.dot.gov/training/hazmat/training-modules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265714C6-2A22-C4AA-CCE1-1EA609C7D7C2}"/>
              </a:ext>
            </a:extLst>
          </p:cNvPr>
          <p:cNvSpPr txBox="1"/>
          <p:nvPr/>
        </p:nvSpPr>
        <p:spPr>
          <a:xfrm>
            <a:off x="6986753" y="2817007"/>
            <a:ext cx="7821495" cy="2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https://www.tceq.texas.gov/assistance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AF4F44-B015-D418-8530-D0D56B59E6DB}"/>
              </a:ext>
            </a:extLst>
          </p:cNvPr>
          <p:cNvSpPr txBox="1"/>
          <p:nvPr/>
        </p:nvSpPr>
        <p:spPr>
          <a:xfrm>
            <a:off x="8629091" y="240958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TCEQ  Small Business Assistance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49D8438C-25B7-34CF-670C-B5E058974F29}"/>
              </a:ext>
            </a:extLst>
          </p:cNvPr>
          <p:cNvSpPr txBox="1"/>
          <p:nvPr/>
        </p:nvSpPr>
        <p:spPr>
          <a:xfrm>
            <a:off x="9144001" y="4047024"/>
            <a:ext cx="5340784" cy="580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https://www15.tceq.texas.gov/crpub/index.cfm?fuseaction=regent.RNSearch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ED513DC-A336-1034-DF6C-8F4D94BC04A2}"/>
              </a:ext>
            </a:extLst>
          </p:cNvPr>
          <p:cNvSpPr txBox="1"/>
          <p:nvPr/>
        </p:nvSpPr>
        <p:spPr>
          <a:xfrm>
            <a:off x="9188504" y="3639597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TCEQ  Central Registry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FC1416DA-C399-E97D-B98B-D32B8C44A991}"/>
              </a:ext>
            </a:extLst>
          </p:cNvPr>
          <p:cNvSpPr txBox="1"/>
          <p:nvPr/>
        </p:nvSpPr>
        <p:spPr>
          <a:xfrm>
            <a:off x="9725021" y="5450677"/>
            <a:ext cx="5340784" cy="285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https://www.tdi.texas.gov/oshcon/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8FC4499-A816-EB46-0852-BCBD77DD8338}"/>
              </a:ext>
            </a:extLst>
          </p:cNvPr>
          <p:cNvSpPr txBox="1"/>
          <p:nvPr/>
        </p:nvSpPr>
        <p:spPr>
          <a:xfrm>
            <a:off x="9690147" y="507446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TDI OSHCON Program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1B4D950-995F-7256-593D-73EA8665809B}"/>
              </a:ext>
            </a:extLst>
          </p:cNvPr>
          <p:cNvSpPr txBox="1"/>
          <p:nvPr/>
        </p:nvSpPr>
        <p:spPr>
          <a:xfrm>
            <a:off x="9867884" y="6547733"/>
            <a:ext cx="5340784" cy="285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https://sustainablewp.org/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BEB66177-8E3F-8B42-13C8-DA0D4B835DEE}"/>
              </a:ext>
            </a:extLst>
          </p:cNvPr>
          <p:cNvSpPr txBox="1"/>
          <p:nvPr/>
        </p:nvSpPr>
        <p:spPr>
          <a:xfrm>
            <a:off x="9833010" y="6171516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Sustainable Workplace Alliance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5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779145" y="1643273"/>
            <a:ext cx="11040645" cy="0"/>
          </a:xfrm>
          <a:prstGeom prst="line">
            <a:avLst/>
          </a:prstGeom>
          <a:ln w="19050" cap="rnd">
            <a:solidFill>
              <a:srgbClr val="FFF7E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-475258" y="6786704"/>
            <a:ext cx="3563234" cy="3500296"/>
          </a:xfrm>
          <a:custGeom>
            <a:avLst/>
            <a:gdLst/>
            <a:ahLst/>
            <a:cxnLst/>
            <a:rect l="l" t="t" r="r" b="b"/>
            <a:pathLst>
              <a:path w="3563234" h="3500296">
                <a:moveTo>
                  <a:pt x="0" y="0"/>
                </a:moveTo>
                <a:lnTo>
                  <a:pt x="3563234" y="0"/>
                </a:lnTo>
                <a:lnTo>
                  <a:pt x="3563234" y="3500296"/>
                </a:lnTo>
                <a:lnTo>
                  <a:pt x="0" y="350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11205" y="3747736"/>
            <a:ext cx="5922494" cy="5795402"/>
          </a:xfrm>
          <a:custGeom>
            <a:avLst/>
            <a:gdLst/>
            <a:ahLst/>
            <a:cxnLst/>
            <a:rect l="l" t="t" r="r" b="b"/>
            <a:pathLst>
              <a:path w="5922494" h="5795402">
                <a:moveTo>
                  <a:pt x="0" y="0"/>
                </a:moveTo>
                <a:lnTo>
                  <a:pt x="5922495" y="0"/>
                </a:lnTo>
                <a:lnTo>
                  <a:pt x="5922495" y="5795402"/>
                </a:lnTo>
                <a:lnTo>
                  <a:pt x="0" y="5795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9662" y="7865031"/>
            <a:ext cx="5668102" cy="5758004"/>
          </a:xfrm>
          <a:custGeom>
            <a:avLst/>
            <a:gdLst/>
            <a:ahLst/>
            <a:cxnLst/>
            <a:rect l="l" t="t" r="r" b="b"/>
            <a:pathLst>
              <a:path w="5668102" h="5758004">
                <a:moveTo>
                  <a:pt x="0" y="0"/>
                </a:moveTo>
                <a:lnTo>
                  <a:pt x="5668102" y="0"/>
                </a:lnTo>
                <a:lnTo>
                  <a:pt x="5668102" y="5758004"/>
                </a:lnTo>
                <a:lnTo>
                  <a:pt x="0" y="5758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94456" y="4216496"/>
            <a:ext cx="7129688" cy="8229600"/>
          </a:xfrm>
          <a:custGeom>
            <a:avLst/>
            <a:gdLst/>
            <a:ahLst/>
            <a:cxnLst/>
            <a:rect l="l" t="t" r="r" b="b"/>
            <a:pathLst>
              <a:path w="7129688" h="8229600">
                <a:moveTo>
                  <a:pt x="0" y="0"/>
                </a:moveTo>
                <a:lnTo>
                  <a:pt x="7129688" y="0"/>
                </a:lnTo>
                <a:lnTo>
                  <a:pt x="7129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70475" y="7751633"/>
            <a:ext cx="3094578" cy="2535367"/>
          </a:xfrm>
          <a:custGeom>
            <a:avLst/>
            <a:gdLst/>
            <a:ahLst/>
            <a:cxnLst/>
            <a:rect l="l" t="t" r="r" b="b"/>
            <a:pathLst>
              <a:path w="3094578" h="2535367">
                <a:moveTo>
                  <a:pt x="0" y="0"/>
                </a:moveTo>
                <a:lnTo>
                  <a:pt x="3094578" y="0"/>
                </a:lnTo>
                <a:lnTo>
                  <a:pt x="3094578" y="2535367"/>
                </a:lnTo>
                <a:lnTo>
                  <a:pt x="0" y="2535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98828">
            <a:off x="2548470" y="8406895"/>
            <a:ext cx="1079012" cy="2612863"/>
          </a:xfrm>
          <a:custGeom>
            <a:avLst/>
            <a:gdLst/>
            <a:ahLst/>
            <a:cxnLst/>
            <a:rect l="l" t="t" r="r" b="b"/>
            <a:pathLst>
              <a:path w="1079012" h="2612863">
                <a:moveTo>
                  <a:pt x="0" y="0"/>
                </a:moveTo>
                <a:lnTo>
                  <a:pt x="1079012" y="0"/>
                </a:lnTo>
                <a:lnTo>
                  <a:pt x="1079012" y="2612863"/>
                </a:lnTo>
                <a:lnTo>
                  <a:pt x="0" y="2612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58892" y="-1113322"/>
            <a:ext cx="6000815" cy="6333314"/>
          </a:xfrm>
          <a:custGeom>
            <a:avLst/>
            <a:gdLst/>
            <a:ahLst/>
            <a:cxnLst/>
            <a:rect l="l" t="t" r="r" b="b"/>
            <a:pathLst>
              <a:path w="6000815" h="6333314">
                <a:moveTo>
                  <a:pt x="0" y="0"/>
                </a:moveTo>
                <a:lnTo>
                  <a:pt x="6000816" y="0"/>
                </a:lnTo>
                <a:lnTo>
                  <a:pt x="6000816" y="6333314"/>
                </a:lnTo>
                <a:lnTo>
                  <a:pt x="0" y="6333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78967">
            <a:off x="15852667" y="3029109"/>
            <a:ext cx="1973429" cy="2829288"/>
          </a:xfrm>
          <a:custGeom>
            <a:avLst/>
            <a:gdLst/>
            <a:ahLst/>
            <a:cxnLst/>
            <a:rect l="l" t="t" r="r" b="b"/>
            <a:pathLst>
              <a:path w="1973429" h="2829288">
                <a:moveTo>
                  <a:pt x="0" y="0"/>
                </a:moveTo>
                <a:lnTo>
                  <a:pt x="1973429" y="0"/>
                </a:lnTo>
                <a:lnTo>
                  <a:pt x="1973429" y="2829288"/>
                </a:lnTo>
                <a:lnTo>
                  <a:pt x="0" y="2829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2591203" y="262148"/>
            <a:ext cx="1066476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FFF7EA"/>
                </a:solidFill>
                <a:latin typeface="Lovelace"/>
                <a:ea typeface="Lovelace"/>
                <a:cs typeface="Lovelace"/>
                <a:sym typeface="Lovelace"/>
              </a:rPr>
              <a:t>Sources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60432" y="2351277"/>
            <a:ext cx="7821495" cy="29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http://www.fireextinguishertraining.com/index.html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5016" y="200571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Fire Extinguisher Training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3348847"/>
            <a:ext cx="7821495" cy="29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https://www.rila.org/retail-compliance-center/regulations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016" y="300328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Retail Compliance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50006" y="4346417"/>
            <a:ext cx="7821495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https://hazmania.org/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50006" y="4000850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Hazmania Games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41177" y="5345421"/>
            <a:ext cx="7821495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https://www.envcap.org/index.php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41177" y="4999854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ENVCAP Resources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67948" y="6344425"/>
            <a:ext cx="7821495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https://nationalsbeap.org/compliance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7948" y="5998858"/>
            <a:ext cx="9172270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National Small Business Environmental Assistance Program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75365" y="7343429"/>
            <a:ext cx="7821495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https://academy.veolia.us/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75365" y="6997862"/>
            <a:ext cx="9172270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Veolia Academy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28256" y="7975508"/>
            <a:ext cx="7398080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 err="1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FedCenter</a:t>
            </a: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 Environmental Compliance Assistance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28256" y="8343554"/>
            <a:ext cx="7186479" cy="3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https://www.fedcenter.gov/programs/compliance/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C0DFC1D5-3955-8CF1-CA4E-7284406DA487}"/>
              </a:ext>
            </a:extLst>
          </p:cNvPr>
          <p:cNvSpPr txBox="1"/>
          <p:nvPr/>
        </p:nvSpPr>
        <p:spPr>
          <a:xfrm>
            <a:off x="4497541" y="8996756"/>
            <a:ext cx="7398080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Compliance Assistance Center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33A63F36-BACF-F67B-5B6B-35C0820F3E9B}"/>
              </a:ext>
            </a:extLst>
          </p:cNvPr>
          <p:cNvSpPr txBox="1"/>
          <p:nvPr/>
        </p:nvSpPr>
        <p:spPr>
          <a:xfrm>
            <a:off x="4497541" y="9364802"/>
            <a:ext cx="7186479" cy="2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https://www.complianceassistance.net/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8DAF9C9-D499-19F9-C4BC-19E9208F8D5B}"/>
              </a:ext>
            </a:extLst>
          </p:cNvPr>
          <p:cNvSpPr txBox="1"/>
          <p:nvPr/>
        </p:nvSpPr>
        <p:spPr>
          <a:xfrm>
            <a:off x="6869014" y="2430263"/>
            <a:ext cx="7821495" cy="2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https://painttracker.extapp.uni.edu/PaintTracker/#/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7C49C4F9-B0E3-23C1-8662-45263025FE66}"/>
              </a:ext>
            </a:extLst>
          </p:cNvPr>
          <p:cNvSpPr txBox="1"/>
          <p:nvPr/>
        </p:nvSpPr>
        <p:spPr>
          <a:xfrm>
            <a:off x="7764462" y="2084696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Free Paint Booth Emissions Tracker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17C67DF7-AFB8-0406-FCBD-4A1E6C923934}"/>
              </a:ext>
            </a:extLst>
          </p:cNvPr>
          <p:cNvSpPr txBox="1"/>
          <p:nvPr/>
        </p:nvSpPr>
        <p:spPr>
          <a:xfrm>
            <a:off x="7303159" y="3618995"/>
            <a:ext cx="7821495" cy="2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https://www.vibeenvironmental.com/guidancedocument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9F94ECF4-91A9-8663-4B8A-969F78F1BAB7}"/>
              </a:ext>
            </a:extLst>
          </p:cNvPr>
          <p:cNvSpPr txBox="1"/>
          <p:nvPr/>
        </p:nvSpPr>
        <p:spPr>
          <a:xfrm>
            <a:off x="7931993" y="3242199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General Free Environmental Guidance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2FF8F4E4-301D-5438-EB5F-97BAC92104A8}"/>
              </a:ext>
            </a:extLst>
          </p:cNvPr>
          <p:cNvSpPr txBox="1"/>
          <p:nvPr/>
        </p:nvSpPr>
        <p:spPr>
          <a:xfrm>
            <a:off x="8157193" y="4626661"/>
            <a:ext cx="5864499" cy="580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674" dirty="0">
                <a:solidFill>
                  <a:srgbClr val="FFF7EA"/>
                </a:solidFill>
                <a:latin typeface="Lovelace Bold"/>
                <a:ea typeface="Lovelace Bold"/>
                <a:cs typeface="Lovelace Bold"/>
                <a:sym typeface="Lovelace Bold"/>
              </a:rPr>
              <a:t>https://drive.google.com/drive/folders/1m1iH2pSHNU7lm_z4eO0vKkks8XT55wWr</a:t>
            </a: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4A4EE977-FF04-77DA-E1E0-F9516D1BA953}"/>
              </a:ext>
            </a:extLst>
          </p:cNvPr>
          <p:cNvSpPr txBox="1"/>
          <p:nvPr/>
        </p:nvSpPr>
        <p:spPr>
          <a:xfrm>
            <a:off x="8214946" y="4235133"/>
            <a:ext cx="7186479" cy="38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7"/>
              </a:lnSpc>
            </a:pPr>
            <a:r>
              <a:rPr lang="en-US" sz="2169" dirty="0">
                <a:solidFill>
                  <a:srgbClr val="FFA74D"/>
                </a:solidFill>
                <a:latin typeface="Lovelace Bold"/>
                <a:ea typeface="Lovelace Bold"/>
                <a:cs typeface="Lovelace Bold"/>
                <a:sym typeface="Lovelace Bold"/>
              </a:rPr>
              <a:t>Free EHS Training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5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4838">
            <a:off x="7207611" y="5745632"/>
            <a:ext cx="6613544" cy="7980143"/>
          </a:xfrm>
          <a:custGeom>
            <a:avLst/>
            <a:gdLst/>
            <a:ahLst/>
            <a:cxnLst/>
            <a:rect l="l" t="t" r="r" b="b"/>
            <a:pathLst>
              <a:path w="6613544" h="7980143">
                <a:moveTo>
                  <a:pt x="0" y="0"/>
                </a:moveTo>
                <a:lnTo>
                  <a:pt x="6613544" y="0"/>
                </a:lnTo>
                <a:lnTo>
                  <a:pt x="6613544" y="7980143"/>
                </a:lnTo>
                <a:lnTo>
                  <a:pt x="0" y="798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71420">
            <a:off x="3566874" y="6284591"/>
            <a:ext cx="6000815" cy="6333314"/>
          </a:xfrm>
          <a:custGeom>
            <a:avLst/>
            <a:gdLst/>
            <a:ahLst/>
            <a:cxnLst/>
            <a:rect l="l" t="t" r="r" b="b"/>
            <a:pathLst>
              <a:path w="6000815" h="6333314">
                <a:moveTo>
                  <a:pt x="0" y="0"/>
                </a:moveTo>
                <a:lnTo>
                  <a:pt x="6000816" y="0"/>
                </a:lnTo>
                <a:lnTo>
                  <a:pt x="6000816" y="6333314"/>
                </a:lnTo>
                <a:lnTo>
                  <a:pt x="0" y="6333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21109" flipH="1">
            <a:off x="1316278" y="6044155"/>
            <a:ext cx="4595978" cy="7383097"/>
          </a:xfrm>
          <a:custGeom>
            <a:avLst/>
            <a:gdLst/>
            <a:ahLst/>
            <a:cxnLst/>
            <a:rect l="l" t="t" r="r" b="b"/>
            <a:pathLst>
              <a:path w="4595978" h="7383097">
                <a:moveTo>
                  <a:pt x="4595978" y="0"/>
                </a:moveTo>
                <a:lnTo>
                  <a:pt x="0" y="0"/>
                </a:lnTo>
                <a:lnTo>
                  <a:pt x="0" y="7383097"/>
                </a:lnTo>
                <a:lnTo>
                  <a:pt x="4595978" y="7383097"/>
                </a:lnTo>
                <a:lnTo>
                  <a:pt x="459597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24921" y="5281433"/>
            <a:ext cx="5687076" cy="6780419"/>
          </a:xfrm>
          <a:custGeom>
            <a:avLst/>
            <a:gdLst/>
            <a:ahLst/>
            <a:cxnLst/>
            <a:rect l="l" t="t" r="r" b="b"/>
            <a:pathLst>
              <a:path w="5687076" h="6780419">
                <a:moveTo>
                  <a:pt x="0" y="0"/>
                </a:moveTo>
                <a:lnTo>
                  <a:pt x="5687076" y="0"/>
                </a:lnTo>
                <a:lnTo>
                  <a:pt x="5687076" y="6780419"/>
                </a:lnTo>
                <a:lnTo>
                  <a:pt x="0" y="6780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44928" y="6365674"/>
            <a:ext cx="5010656" cy="7044859"/>
          </a:xfrm>
          <a:custGeom>
            <a:avLst/>
            <a:gdLst/>
            <a:ahLst/>
            <a:cxnLst/>
            <a:rect l="l" t="t" r="r" b="b"/>
            <a:pathLst>
              <a:path w="5010656" h="7044859">
                <a:moveTo>
                  <a:pt x="0" y="0"/>
                </a:moveTo>
                <a:lnTo>
                  <a:pt x="5010656" y="0"/>
                </a:lnTo>
                <a:lnTo>
                  <a:pt x="5010656" y="7044859"/>
                </a:lnTo>
                <a:lnTo>
                  <a:pt x="0" y="7044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51189" flipH="1">
            <a:off x="14019635" y="4562969"/>
            <a:ext cx="7759035" cy="9390663"/>
          </a:xfrm>
          <a:custGeom>
            <a:avLst/>
            <a:gdLst/>
            <a:ahLst/>
            <a:cxnLst/>
            <a:rect l="l" t="t" r="r" b="b"/>
            <a:pathLst>
              <a:path w="7759035" h="9390663">
                <a:moveTo>
                  <a:pt x="7759035" y="0"/>
                </a:moveTo>
                <a:lnTo>
                  <a:pt x="0" y="0"/>
                </a:lnTo>
                <a:lnTo>
                  <a:pt x="0" y="9390662"/>
                </a:lnTo>
                <a:lnTo>
                  <a:pt x="7759035" y="9390662"/>
                </a:lnTo>
                <a:lnTo>
                  <a:pt x="775903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62155" y="1298037"/>
            <a:ext cx="11963690" cy="2636961"/>
            <a:chOff x="0" y="0"/>
            <a:chExt cx="15951586" cy="3515949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5951586" cy="2549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2500">
                  <a:solidFill>
                    <a:srgbClr val="FFF7EA"/>
                  </a:solidFill>
                  <a:latin typeface="Lovelace"/>
                  <a:ea typeface="Lovelace"/>
                  <a:cs typeface="Lovelace"/>
                  <a:sym typeface="Lovelace"/>
                </a:rPr>
                <a:t>Thank you!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430985" y="2852585"/>
              <a:ext cx="11089616" cy="663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694957" y="3343399"/>
            <a:ext cx="2898085" cy="2898085"/>
          </a:xfrm>
          <a:custGeom>
            <a:avLst/>
            <a:gdLst/>
            <a:ahLst/>
            <a:cxnLst/>
            <a:rect l="l" t="t" r="r" b="b"/>
            <a:pathLst>
              <a:path w="2898085" h="2898085">
                <a:moveTo>
                  <a:pt x="0" y="0"/>
                </a:moveTo>
                <a:lnTo>
                  <a:pt x="2898086" y="0"/>
                </a:lnTo>
                <a:lnTo>
                  <a:pt x="2898086" y="2898086"/>
                </a:lnTo>
                <a:lnTo>
                  <a:pt x="0" y="289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94957" y="3343399"/>
            <a:ext cx="2898085" cy="2898085"/>
          </a:xfrm>
          <a:custGeom>
            <a:avLst/>
            <a:gdLst/>
            <a:ahLst/>
            <a:cxnLst/>
            <a:rect l="l" t="t" r="r" b="b"/>
            <a:pathLst>
              <a:path w="2898085" h="2898085">
                <a:moveTo>
                  <a:pt x="0" y="0"/>
                </a:moveTo>
                <a:lnTo>
                  <a:pt x="2898086" y="0"/>
                </a:lnTo>
                <a:lnTo>
                  <a:pt x="2898086" y="2898086"/>
                </a:lnTo>
                <a:lnTo>
                  <a:pt x="0" y="2898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349567">
            <a:off x="351392" y="365779"/>
            <a:ext cx="4612224" cy="3976867"/>
          </a:xfrm>
          <a:custGeom>
            <a:avLst/>
            <a:gdLst/>
            <a:ahLst/>
            <a:cxnLst/>
            <a:rect l="l" t="t" r="r" b="b"/>
            <a:pathLst>
              <a:path w="4612224" h="3976867">
                <a:moveTo>
                  <a:pt x="0" y="0"/>
                </a:moveTo>
                <a:lnTo>
                  <a:pt x="4612225" y="0"/>
                </a:lnTo>
                <a:lnTo>
                  <a:pt x="4612225" y="3976867"/>
                </a:lnTo>
                <a:lnTo>
                  <a:pt x="0" y="3976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883">
            <a:off x="13043948" y="2975196"/>
            <a:ext cx="3312904" cy="3043985"/>
          </a:xfrm>
          <a:custGeom>
            <a:avLst/>
            <a:gdLst/>
            <a:ahLst/>
            <a:cxnLst/>
            <a:rect l="l" t="t" r="r" b="b"/>
            <a:pathLst>
              <a:path w="3312904" h="3043985">
                <a:moveTo>
                  <a:pt x="0" y="0"/>
                </a:moveTo>
                <a:lnTo>
                  <a:pt x="3312904" y="0"/>
                </a:lnTo>
                <a:lnTo>
                  <a:pt x="3312904" y="3043985"/>
                </a:lnTo>
                <a:lnTo>
                  <a:pt x="0" y="3043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91263">
            <a:off x="14078764" y="636340"/>
            <a:ext cx="2094162" cy="1724193"/>
          </a:xfrm>
          <a:custGeom>
            <a:avLst/>
            <a:gdLst/>
            <a:ahLst/>
            <a:cxnLst/>
            <a:rect l="l" t="t" r="r" b="b"/>
            <a:pathLst>
              <a:path w="2094162" h="1724193">
                <a:moveTo>
                  <a:pt x="0" y="0"/>
                </a:moveTo>
                <a:lnTo>
                  <a:pt x="2094162" y="0"/>
                </a:lnTo>
                <a:lnTo>
                  <a:pt x="2094162" y="1724193"/>
                </a:lnTo>
                <a:lnTo>
                  <a:pt x="0" y="1724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384</Words>
  <Application>Microsoft Office PowerPoint</Application>
  <PresentationFormat>Custom</PresentationFormat>
  <Paragraphs>57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Lovelace</vt:lpstr>
      <vt:lpstr>Calibri</vt:lpstr>
      <vt:lpstr>Aharoni</vt:lpstr>
      <vt:lpstr>TT Supermolot Condensed Bold</vt:lpstr>
      <vt:lpstr>Lovelace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2024 DFW ENVIRONMENTAL PROS MEETING SLIDES</dc:title>
  <dc:creator>Abby Holovach</dc:creator>
  <cp:lastModifiedBy>Abby Holovach</cp:lastModifiedBy>
  <cp:revision>4</cp:revision>
  <dcterms:created xsi:type="dcterms:W3CDTF">2006-08-16T00:00:00Z</dcterms:created>
  <dcterms:modified xsi:type="dcterms:W3CDTF">2024-09-17T17:50:43Z</dcterms:modified>
  <dc:identifier>DAGMYV8gTvQ</dc:identifier>
</cp:coreProperties>
</file>